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72" r:id="rId3"/>
    <p:sldId id="300" r:id="rId4"/>
    <p:sldId id="298" r:id="rId5"/>
    <p:sldId id="261" r:id="rId6"/>
    <p:sldId id="266" r:id="rId7"/>
    <p:sldId id="294" r:id="rId8"/>
    <p:sldId id="278" r:id="rId9"/>
    <p:sldId id="274" r:id="rId10"/>
    <p:sldId id="306" r:id="rId11"/>
    <p:sldId id="307" r:id="rId12"/>
    <p:sldId id="267" r:id="rId13"/>
    <p:sldId id="273" r:id="rId14"/>
    <p:sldId id="295" r:id="rId15"/>
    <p:sldId id="269" r:id="rId16"/>
    <p:sldId id="270" r:id="rId17"/>
    <p:sldId id="301" r:id="rId18"/>
    <p:sldId id="296" r:id="rId19"/>
    <p:sldId id="302" r:id="rId20"/>
    <p:sldId id="303" r:id="rId21"/>
    <p:sldId id="279" r:id="rId22"/>
    <p:sldId id="280" r:id="rId23"/>
    <p:sldId id="281" r:id="rId24"/>
    <p:sldId id="282" r:id="rId25"/>
    <p:sldId id="283" r:id="rId26"/>
    <p:sldId id="284" r:id="rId27"/>
    <p:sldId id="304" r:id="rId28"/>
    <p:sldId id="305" r:id="rId29"/>
    <p:sldId id="308" r:id="rId30"/>
    <p:sldId id="285" r:id="rId31"/>
    <p:sldId id="286" r:id="rId32"/>
    <p:sldId id="287" r:id="rId33"/>
    <p:sldId id="292" r:id="rId34"/>
    <p:sldId id="293" r:id="rId35"/>
    <p:sldId id="276" r:id="rId36"/>
    <p:sldId id="27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27DB2-9857-4D68-B39F-DCABB3BB6BB0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5E986-851A-47BB-A992-285A91D89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42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感觉这个话题讲一讲书上的例子会直观一点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92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感觉这个话题讲一讲书上的例子会直观一点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25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感觉这个话题讲一讲书上的例子会直观一点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65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5E986-851A-47BB-A992-285A91D891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98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31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7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37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AF591-A365-4445-B686-FE87905FB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637529-9D29-4618-A8A2-292D31B6A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2F2D9-54DE-4936-9353-98E71E83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B49963-83D9-49DF-BB8E-51F19CA6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899DD-FAAE-4374-AC3C-9E1F687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05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8B34B-27A7-4F46-81E6-629973CB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FF07D1-3E96-4CCA-BEBC-7F1534FFA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D5849-9194-415B-8C5B-E64AECFD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7B2A62-8132-4328-82BB-CDADB9A2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F6FE62-B36E-41E9-AEB0-814B52CD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04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66EB59-8735-439E-A03E-AAF7A7E71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A2BA9E-3E28-4235-A60A-535BBD55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29DA7-8AB7-415C-8A21-70262824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A3FF81-700D-48A4-A5EE-D2F42905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26988-3ECE-43B6-A318-7CE48DDF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40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72877-57A1-41A8-B2B1-A4727C00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76643-C2B9-49D9-9F61-527848D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6C5D1-BAE6-489A-A7DA-58DE9952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F3CCF-DD0D-465D-B65D-17C7603F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37FF2-A17C-470B-A59D-B04298A7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E9C65-1368-4A2E-A117-4C2CF06B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B40F8C-D28B-49A7-8F45-2DF65AFFA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2AD4E2-9A91-4865-8569-C2C99381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D7E5D-D2AF-418C-98DF-EBE300EE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C6EBE-1357-4734-9536-5FE453A0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6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13AFE-0FA6-4C83-9121-034A98D2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3BFE19-DE09-429F-8AE6-87ACC75C7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E3F82E-E677-4401-B636-FA0660641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6A1A33-FF7F-439D-AFDC-CEB7BC41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AECD0-EA14-4D0A-94BB-65609058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FFB6BE-B48A-47C5-A026-9C134110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97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49161-9A67-48EE-97CD-13619C82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F46AEA-D1B9-4861-B4ED-300EA2101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C2C107-AB5F-470B-B712-387EE7CD1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84B423-4126-44A1-886E-371D65D2E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E15EA9-FAF9-4B66-A101-118B9E3C4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CF1EE8-600B-4E1A-8675-AF0FD7B1A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6F9F0A-6207-40C3-B990-EEDB1A32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C7DD68-52A7-417E-AA73-F02E29FD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1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B8F96-4FD7-4E98-BB4E-86A2FB78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F4BADD-4480-4803-A1A0-01FF29A58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50F5C0-58B5-44BF-8F14-B9283938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A61848-59FD-45B5-8CF5-065C123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293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713065-0EEF-401C-BF93-4FF52D08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ED0DFE-C129-402B-A4B0-51048B28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3FD456-CB7F-4BBB-BF0B-4FCF5125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57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C5CEB-EDD0-4671-886A-EDCACC77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29BA5-5714-4FD8-8769-3818D8C64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4914D9-104F-4540-B6CF-B2A62112D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BBDE22-FAF0-4CC8-919C-0B0FDD37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BE7D35-FB6F-4EDA-A8AF-CCDFE18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3E5E5B-276D-49F7-9A0F-C1896F8A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91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CD3E4-E199-474A-8108-3D5CCF90F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C0DFA0-38F4-4E10-959A-06C696659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7E8BC8-F780-4413-8147-333087741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AE8F62-0154-4B6C-950D-C2D1D871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6AA63D-4F42-4F39-AD6F-853EB8EA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2A140-72C9-4DC7-9D16-51F0652B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91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4F3A38-1721-49AB-97C8-BEBF5E6C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37026A-3108-4505-BE3B-D55A7710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C862C-7746-461B-84A3-9612105C1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2BC49-54EC-4086-88BD-2731BD8DBA4B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2981AE-2B7A-41CB-8594-3CCE63FB0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F98FD-07A3-496D-8A6C-6979EE738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30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300"/>
            <a:ext cx="10515600" cy="1325563"/>
          </a:xfrm>
        </p:spPr>
        <p:txBody>
          <a:bodyPr/>
          <a:lstStyle/>
          <a:p>
            <a:r>
              <a:rPr lang="zh-CN" altLang="en-US" dirty="0"/>
              <a:t>整数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6C086-6E73-480C-BD0D-72171791A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补码（</a:t>
            </a:r>
            <a:r>
              <a:rPr lang="en-US" altLang="zh-CN" dirty="0">
                <a:solidFill>
                  <a:srgbClr val="C00000"/>
                </a:solidFill>
              </a:rPr>
              <a:t> two‘s complement </a:t>
            </a:r>
            <a:r>
              <a:rPr lang="zh-CN" altLang="en-US" dirty="0">
                <a:solidFill>
                  <a:srgbClr val="C00000"/>
                </a:solidFill>
              </a:rPr>
              <a:t>），反码，原码，*</a:t>
            </a:r>
            <a:r>
              <a:rPr lang="zh-CN" altLang="en-US" i="1" dirty="0">
                <a:solidFill>
                  <a:srgbClr val="C00000"/>
                </a:solidFill>
              </a:rPr>
              <a:t>格雷码，</a:t>
            </a:r>
            <a:r>
              <a:rPr lang="en-US" altLang="zh-CN" i="1" dirty="0">
                <a:solidFill>
                  <a:srgbClr val="C00000"/>
                </a:solidFill>
              </a:rPr>
              <a:t>8421</a:t>
            </a:r>
            <a:r>
              <a:rPr lang="zh-CN" altLang="en-US" i="1" dirty="0">
                <a:solidFill>
                  <a:srgbClr val="C00000"/>
                </a:solidFill>
              </a:rPr>
              <a:t>码</a:t>
            </a:r>
            <a:endParaRPr lang="en-US" altLang="zh-CN" i="1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有符号数和无符号数，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符号扩展和零扩展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注意强制类型转换中，有符号和无符号数运算时会转换为无符号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例：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(!!x)-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sizeof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(short)</a:t>
            </a:r>
            <a:r>
              <a:rPr lang="en-US" altLang="zh-CN" u="sng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u="sng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＞ 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F368C3-4F49-4D90-8602-78BBE3EA2392}"/>
              </a:ext>
            </a:extLst>
          </p:cNvPr>
          <p:cNvSpPr/>
          <p:nvPr/>
        </p:nvSpPr>
        <p:spPr>
          <a:xfrm>
            <a:off x="-114383" y="-68547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上节课回顾</a:t>
            </a:r>
          </a:p>
        </p:txBody>
      </p:sp>
    </p:spTree>
    <p:extLst>
      <p:ext uri="{BB962C8B-B14F-4D97-AF65-F5344CB8AC3E}">
        <p14:creationId xmlns:p14="http://schemas.microsoft.com/office/powerpoint/2010/main" val="106627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E5ED0-4749-452A-9F06-34C211DC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09708"/>
            <a:ext cx="9692640" cy="855521"/>
          </a:xfrm>
        </p:spPr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09A9880-F3E5-408F-B75D-97A76E88E1E6}"/>
              </a:ext>
            </a:extLst>
          </p:cNvPr>
          <p:cNvGrpSpPr/>
          <p:nvPr/>
        </p:nvGrpSpPr>
        <p:grpSpPr>
          <a:xfrm>
            <a:off x="6096000" y="1502228"/>
            <a:ext cx="5408395" cy="4698124"/>
            <a:chOff x="1342972" y="307911"/>
            <a:chExt cx="9433886" cy="819495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CB934A9-4574-47AE-843F-9DADFC7FA0F4}"/>
                </a:ext>
              </a:extLst>
            </p:cNvPr>
            <p:cNvSpPr/>
            <p:nvPr/>
          </p:nvSpPr>
          <p:spPr>
            <a:xfrm>
              <a:off x="5108244" y="307911"/>
              <a:ext cx="5668614" cy="8194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6AF263-CE43-4224-84B0-D1B8A01B117F}"/>
                </a:ext>
              </a:extLst>
            </p:cNvPr>
            <p:cNvSpPr/>
            <p:nvPr/>
          </p:nvSpPr>
          <p:spPr>
            <a:xfrm>
              <a:off x="1342972" y="2805940"/>
              <a:ext cx="1996751" cy="199675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DBBCB1D-4EEC-4354-A5EF-0E15F9C571A1}"/>
                </a:ext>
              </a:extLst>
            </p:cNvPr>
            <p:cNvCxnSpPr/>
            <p:nvPr/>
          </p:nvCxnSpPr>
          <p:spPr>
            <a:xfrm>
              <a:off x="1846824" y="2291177"/>
              <a:ext cx="0" cy="1212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63103A5-472F-4BB8-8CF8-D3C114710D97}"/>
                </a:ext>
              </a:extLst>
            </p:cNvPr>
            <p:cNvCxnSpPr/>
            <p:nvPr/>
          </p:nvCxnSpPr>
          <p:spPr>
            <a:xfrm>
              <a:off x="1688204" y="3093609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68D3DEA-C495-432E-9AE4-1E08A041EAD5}"/>
                </a:ext>
              </a:extLst>
            </p:cNvPr>
            <p:cNvCxnSpPr/>
            <p:nvPr/>
          </p:nvCxnSpPr>
          <p:spPr>
            <a:xfrm>
              <a:off x="1688204" y="329888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B8C68CD-D526-4093-8514-702C5E21393E}"/>
                </a:ext>
              </a:extLst>
            </p:cNvPr>
            <p:cNvCxnSpPr/>
            <p:nvPr/>
          </p:nvCxnSpPr>
          <p:spPr>
            <a:xfrm>
              <a:off x="1688204" y="3504156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9A01271-58AE-43D8-8D55-2D9B61DF1EBE}"/>
                </a:ext>
              </a:extLst>
            </p:cNvPr>
            <p:cNvCxnSpPr/>
            <p:nvPr/>
          </p:nvCxnSpPr>
          <p:spPr>
            <a:xfrm>
              <a:off x="1688204" y="3718760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65B9D0E-C36D-461B-887A-23DE35D8E0F2}"/>
                </a:ext>
              </a:extLst>
            </p:cNvPr>
            <p:cNvCxnSpPr/>
            <p:nvPr/>
          </p:nvCxnSpPr>
          <p:spPr>
            <a:xfrm>
              <a:off x="1688204" y="392403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F4AF0D0-A7DB-4F0C-8539-1A6688CB3A85}"/>
                </a:ext>
              </a:extLst>
            </p:cNvPr>
            <p:cNvCxnSpPr/>
            <p:nvPr/>
          </p:nvCxnSpPr>
          <p:spPr>
            <a:xfrm>
              <a:off x="1688204" y="4110646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A2744B4-078A-4D26-80A8-B6BC5ECC7142}"/>
                </a:ext>
              </a:extLst>
            </p:cNvPr>
            <p:cNvCxnSpPr/>
            <p:nvPr/>
          </p:nvCxnSpPr>
          <p:spPr>
            <a:xfrm>
              <a:off x="1688204" y="4325250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BA2E27-6951-4202-B312-930AB958DD99}"/>
                </a:ext>
              </a:extLst>
            </p:cNvPr>
            <p:cNvCxnSpPr/>
            <p:nvPr/>
          </p:nvCxnSpPr>
          <p:spPr>
            <a:xfrm>
              <a:off x="1688204" y="453052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842CC53-B1EE-4A2E-B173-7D29623CEE2A}"/>
                </a:ext>
              </a:extLst>
            </p:cNvPr>
            <p:cNvSpPr/>
            <p:nvPr/>
          </p:nvSpPr>
          <p:spPr>
            <a:xfrm>
              <a:off x="1342972" y="1899291"/>
              <a:ext cx="1035696" cy="3799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PC</a:t>
              </a:r>
              <a:endParaRPr lang="zh-CN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0779210-547A-47A2-86C3-87B3958733B5}"/>
                </a:ext>
              </a:extLst>
            </p:cNvPr>
            <p:cNvSpPr/>
            <p:nvPr/>
          </p:nvSpPr>
          <p:spPr>
            <a:xfrm>
              <a:off x="1777647" y="4855789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指令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13B7810-1622-4EBB-973C-DCF502938AE7}"/>
                </a:ext>
              </a:extLst>
            </p:cNvPr>
            <p:cNvSpPr/>
            <p:nvPr/>
          </p:nvSpPr>
          <p:spPr>
            <a:xfrm>
              <a:off x="8687435" y="517552"/>
              <a:ext cx="1872334" cy="71951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zh-CN" altLang="en-US" sz="12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7F39FB4-6E7D-4659-BFC1-4CF6B6596B52}"/>
                </a:ext>
              </a:extLst>
            </p:cNvPr>
            <p:cNvSpPr/>
            <p:nvPr/>
          </p:nvSpPr>
          <p:spPr>
            <a:xfrm>
              <a:off x="8690543" y="1084651"/>
              <a:ext cx="1872335" cy="10336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栈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200464C-F568-4ABF-B80D-E8B58D0369C0}"/>
                </a:ext>
              </a:extLst>
            </p:cNvPr>
            <p:cNvSpPr/>
            <p:nvPr/>
          </p:nvSpPr>
          <p:spPr>
            <a:xfrm>
              <a:off x="8690543" y="5651798"/>
              <a:ext cx="1872334" cy="1427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堆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A8C49EE-0AC5-4AD3-9569-87F055D4B37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7655" y="2118281"/>
              <a:ext cx="0" cy="10006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682CA84-1A1F-47A8-81D9-64D4539DA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0652" y="4802690"/>
              <a:ext cx="0" cy="7768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09CC214-B200-4FFD-92DC-01CBA8564629}"/>
                </a:ext>
              </a:extLst>
            </p:cNvPr>
            <p:cNvSpPr/>
            <p:nvPr/>
          </p:nvSpPr>
          <p:spPr>
            <a:xfrm>
              <a:off x="5297341" y="4375930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通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70C42D3-B713-4A56-988D-B40604F16950}"/>
                </a:ext>
              </a:extLst>
            </p:cNvPr>
            <p:cNvSpPr/>
            <p:nvPr/>
          </p:nvSpPr>
          <p:spPr>
            <a:xfrm>
              <a:off x="5297341" y="4982420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目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194BF04-F477-45D1-B703-875F561AD256}"/>
                </a:ext>
              </a:extLst>
            </p:cNvPr>
            <p:cNvSpPr/>
            <p:nvPr/>
          </p:nvSpPr>
          <p:spPr>
            <a:xfrm>
              <a:off x="5297341" y="4679641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用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2DAB1BC-9F00-4E2E-943F-F754568E3955}"/>
                </a:ext>
              </a:extLst>
            </p:cNvPr>
            <p:cNvSpPr/>
            <p:nvPr/>
          </p:nvSpPr>
          <p:spPr>
            <a:xfrm>
              <a:off x="5297341" y="5286131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的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C0D54C4-C83C-4394-B77E-00356BA39B64}"/>
                </a:ext>
              </a:extLst>
            </p:cNvPr>
            <p:cNvSpPr/>
            <p:nvPr/>
          </p:nvSpPr>
          <p:spPr>
            <a:xfrm>
              <a:off x="5297341" y="5590256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寄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CC17354-5662-4026-9DBD-CF3EFDFDCB7F}"/>
                </a:ext>
              </a:extLst>
            </p:cNvPr>
            <p:cNvSpPr/>
            <p:nvPr/>
          </p:nvSpPr>
          <p:spPr>
            <a:xfrm>
              <a:off x="5297341" y="6196745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器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95E22C8-D04B-4A8F-954F-6B673E817627}"/>
                </a:ext>
              </a:extLst>
            </p:cNvPr>
            <p:cNvSpPr/>
            <p:nvPr/>
          </p:nvSpPr>
          <p:spPr>
            <a:xfrm>
              <a:off x="5297341" y="5893967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存</a:t>
              </a: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69EEA326-7903-4C23-B415-68A98C2F861B}"/>
                </a:ext>
              </a:extLst>
            </p:cNvPr>
            <p:cNvSpPr/>
            <p:nvPr/>
          </p:nvSpPr>
          <p:spPr>
            <a:xfrm>
              <a:off x="3804443" y="4473578"/>
              <a:ext cx="1041273" cy="41212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04F09E-802D-4696-9DB0-B677A5FD6022}"/>
                </a:ext>
              </a:extLst>
            </p:cNvPr>
            <p:cNvSpPr/>
            <p:nvPr/>
          </p:nvSpPr>
          <p:spPr>
            <a:xfrm>
              <a:off x="3679056" y="4021003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控制</a:t>
              </a:r>
            </a:p>
          </p:txBody>
        </p:sp>
        <p:sp>
          <p:nvSpPr>
            <p:cNvPr id="44" name="箭头: 左右 43">
              <a:extLst>
                <a:ext uri="{FF2B5EF4-FFF2-40B4-BE49-F238E27FC236}">
                  <a16:creationId xmlns:a16="http://schemas.microsoft.com/office/drawing/2014/main" id="{CCDA1DFA-7A0E-4A88-A90C-7BEC22BDE94D}"/>
                </a:ext>
              </a:extLst>
            </p:cNvPr>
            <p:cNvSpPr/>
            <p:nvPr/>
          </p:nvSpPr>
          <p:spPr>
            <a:xfrm>
              <a:off x="7352522" y="5286131"/>
              <a:ext cx="1175658" cy="412127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F017F9-4F5D-412A-82FF-A277798E5626}"/>
                </a:ext>
              </a:extLst>
            </p:cNvPr>
            <p:cNvSpPr/>
            <p:nvPr/>
          </p:nvSpPr>
          <p:spPr>
            <a:xfrm>
              <a:off x="9059900" y="7843106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数据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BAD48B8-B085-4AFF-A128-894C077ACDFF}"/>
                </a:ext>
              </a:extLst>
            </p:cNvPr>
            <p:cNvSpPr/>
            <p:nvPr/>
          </p:nvSpPr>
          <p:spPr>
            <a:xfrm>
              <a:off x="3679054" y="1404405"/>
              <a:ext cx="1127400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影响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F7B1374-356B-477F-B842-21363B9198C1}"/>
                </a:ext>
              </a:extLst>
            </p:cNvPr>
            <p:cNvSpPr/>
            <p:nvPr/>
          </p:nvSpPr>
          <p:spPr>
            <a:xfrm>
              <a:off x="7789489" y="4769871"/>
              <a:ext cx="322225" cy="53685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EE88815A-8B0D-4715-AF94-8CD7851E9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4" y="1502228"/>
            <a:ext cx="5568422" cy="486696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3000" dirty="0"/>
              <a:t>一种不严格的理解方式（在学完</a:t>
            </a:r>
            <a:r>
              <a:rPr lang="en-US" altLang="zh-CN" sz="3000" dirty="0"/>
              <a:t>Cache</a:t>
            </a:r>
            <a:r>
              <a:rPr lang="zh-CN" altLang="en-US" sz="3000" dirty="0"/>
              <a:t>和链接之后会严格化）</a:t>
            </a:r>
            <a:endParaRPr lang="en-US" altLang="zh-CN" sz="30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PC</a:t>
            </a:r>
            <a:r>
              <a:rPr lang="zh-CN" altLang="en-US" sz="2400" dirty="0"/>
              <a:t>指向可执行的代码段。处理器从</a:t>
            </a:r>
            <a:r>
              <a:rPr lang="en-US" altLang="zh-CN" sz="2400" dirty="0"/>
              <a:t>PC</a:t>
            </a:r>
            <a:r>
              <a:rPr lang="zh-CN" altLang="en-US" sz="2400" dirty="0"/>
              <a:t>的位置读到指令，然后执行指令（如把内存中的数据读入寄存器，寄存器中数据写入内容，寄存器之间做操作等）。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指令执行过程中可能设置条件码，这些条件码可能影响</a:t>
            </a:r>
            <a:r>
              <a:rPr lang="en-US" altLang="zh-CN" sz="2400" dirty="0"/>
              <a:t>PC</a:t>
            </a:r>
            <a:r>
              <a:rPr lang="zh-CN" altLang="en-US" sz="2400" dirty="0"/>
              <a:t>指向的位置（指令的执行顺序不止依赖于代码，还可能依赖于所给的数据）</a:t>
            </a:r>
            <a:endParaRPr lang="en-US" altLang="zh-CN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D838EEF-8088-4E96-8A11-60EA5D542700}"/>
              </a:ext>
            </a:extLst>
          </p:cNvPr>
          <p:cNvSpPr/>
          <p:nvPr/>
        </p:nvSpPr>
        <p:spPr>
          <a:xfrm>
            <a:off x="8575299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条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4DDBE6C-7856-4F31-A918-20A66EA28766}"/>
              </a:ext>
            </a:extLst>
          </p:cNvPr>
          <p:cNvSpPr/>
          <p:nvPr/>
        </p:nvSpPr>
        <p:spPr>
          <a:xfrm>
            <a:off x="8816413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件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C4CBF1F-091A-4D2B-8CCF-14F4FAD22F3A}"/>
              </a:ext>
            </a:extLst>
          </p:cNvPr>
          <p:cNvSpPr/>
          <p:nvPr/>
        </p:nvSpPr>
        <p:spPr>
          <a:xfrm>
            <a:off x="9057527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码</a:t>
            </a: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E2B4CD6E-BF89-4856-999D-9B0FC76FA4AF}"/>
              </a:ext>
            </a:extLst>
          </p:cNvPr>
          <p:cNvSpPr/>
          <p:nvPr/>
        </p:nvSpPr>
        <p:spPr>
          <a:xfrm rot="10800000">
            <a:off x="7010448" y="2419261"/>
            <a:ext cx="1478344" cy="24273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95166D3-8F3B-48B0-BC42-59B2AD7C5D32}"/>
              </a:ext>
            </a:extLst>
          </p:cNvPr>
          <p:cNvSpPr/>
          <p:nvPr/>
        </p:nvSpPr>
        <p:spPr>
          <a:xfrm>
            <a:off x="124258" y="-84549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057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E5ED0-4749-452A-9F06-34C211DC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09708"/>
            <a:ext cx="9692640" cy="855521"/>
          </a:xfrm>
        </p:spPr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09A9880-F3E5-408F-B75D-97A76E88E1E6}"/>
              </a:ext>
            </a:extLst>
          </p:cNvPr>
          <p:cNvGrpSpPr/>
          <p:nvPr/>
        </p:nvGrpSpPr>
        <p:grpSpPr>
          <a:xfrm>
            <a:off x="6096000" y="1502228"/>
            <a:ext cx="5408395" cy="4698124"/>
            <a:chOff x="1342972" y="307911"/>
            <a:chExt cx="9433886" cy="819495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CB934A9-4574-47AE-843F-9DADFC7FA0F4}"/>
                </a:ext>
              </a:extLst>
            </p:cNvPr>
            <p:cNvSpPr/>
            <p:nvPr/>
          </p:nvSpPr>
          <p:spPr>
            <a:xfrm>
              <a:off x="5108244" y="307911"/>
              <a:ext cx="5668614" cy="8194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6AF263-CE43-4224-84B0-D1B8A01B117F}"/>
                </a:ext>
              </a:extLst>
            </p:cNvPr>
            <p:cNvSpPr/>
            <p:nvPr/>
          </p:nvSpPr>
          <p:spPr>
            <a:xfrm>
              <a:off x="1342972" y="2805940"/>
              <a:ext cx="1996751" cy="199675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DBBCB1D-4EEC-4354-A5EF-0E15F9C571A1}"/>
                </a:ext>
              </a:extLst>
            </p:cNvPr>
            <p:cNvCxnSpPr/>
            <p:nvPr/>
          </p:nvCxnSpPr>
          <p:spPr>
            <a:xfrm>
              <a:off x="1846824" y="2291177"/>
              <a:ext cx="0" cy="1212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63103A5-472F-4BB8-8CF8-D3C114710D97}"/>
                </a:ext>
              </a:extLst>
            </p:cNvPr>
            <p:cNvCxnSpPr/>
            <p:nvPr/>
          </p:nvCxnSpPr>
          <p:spPr>
            <a:xfrm>
              <a:off x="1688204" y="3093609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68D3DEA-C495-432E-9AE4-1E08A041EAD5}"/>
                </a:ext>
              </a:extLst>
            </p:cNvPr>
            <p:cNvCxnSpPr/>
            <p:nvPr/>
          </p:nvCxnSpPr>
          <p:spPr>
            <a:xfrm>
              <a:off x="1688204" y="329888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B8C68CD-D526-4093-8514-702C5E21393E}"/>
                </a:ext>
              </a:extLst>
            </p:cNvPr>
            <p:cNvCxnSpPr/>
            <p:nvPr/>
          </p:nvCxnSpPr>
          <p:spPr>
            <a:xfrm>
              <a:off x="1688204" y="3504156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9A01271-58AE-43D8-8D55-2D9B61DF1EBE}"/>
                </a:ext>
              </a:extLst>
            </p:cNvPr>
            <p:cNvCxnSpPr/>
            <p:nvPr/>
          </p:nvCxnSpPr>
          <p:spPr>
            <a:xfrm>
              <a:off x="1688204" y="3718760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65B9D0E-C36D-461B-887A-23DE35D8E0F2}"/>
                </a:ext>
              </a:extLst>
            </p:cNvPr>
            <p:cNvCxnSpPr/>
            <p:nvPr/>
          </p:nvCxnSpPr>
          <p:spPr>
            <a:xfrm>
              <a:off x="1688204" y="392403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F4AF0D0-A7DB-4F0C-8539-1A6688CB3A85}"/>
                </a:ext>
              </a:extLst>
            </p:cNvPr>
            <p:cNvCxnSpPr/>
            <p:nvPr/>
          </p:nvCxnSpPr>
          <p:spPr>
            <a:xfrm>
              <a:off x="1688204" y="4110646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A2744B4-078A-4D26-80A8-B6BC5ECC7142}"/>
                </a:ext>
              </a:extLst>
            </p:cNvPr>
            <p:cNvCxnSpPr/>
            <p:nvPr/>
          </p:nvCxnSpPr>
          <p:spPr>
            <a:xfrm>
              <a:off x="1688204" y="4325250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BA2E27-6951-4202-B312-930AB958DD99}"/>
                </a:ext>
              </a:extLst>
            </p:cNvPr>
            <p:cNvCxnSpPr/>
            <p:nvPr/>
          </p:nvCxnSpPr>
          <p:spPr>
            <a:xfrm>
              <a:off x="1688204" y="453052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842CC53-B1EE-4A2E-B173-7D29623CEE2A}"/>
                </a:ext>
              </a:extLst>
            </p:cNvPr>
            <p:cNvSpPr/>
            <p:nvPr/>
          </p:nvSpPr>
          <p:spPr>
            <a:xfrm>
              <a:off x="1342972" y="1899291"/>
              <a:ext cx="1035696" cy="3799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PC</a:t>
              </a:r>
              <a:endParaRPr lang="zh-CN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0779210-547A-47A2-86C3-87B3958733B5}"/>
                </a:ext>
              </a:extLst>
            </p:cNvPr>
            <p:cNvSpPr/>
            <p:nvPr/>
          </p:nvSpPr>
          <p:spPr>
            <a:xfrm>
              <a:off x="1777647" y="4855789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指令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13B7810-1622-4EBB-973C-DCF502938AE7}"/>
                </a:ext>
              </a:extLst>
            </p:cNvPr>
            <p:cNvSpPr/>
            <p:nvPr/>
          </p:nvSpPr>
          <p:spPr>
            <a:xfrm>
              <a:off x="8687435" y="517552"/>
              <a:ext cx="1872334" cy="71951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zh-CN" altLang="en-US" sz="12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7F39FB4-6E7D-4659-BFC1-4CF6B6596B52}"/>
                </a:ext>
              </a:extLst>
            </p:cNvPr>
            <p:cNvSpPr/>
            <p:nvPr/>
          </p:nvSpPr>
          <p:spPr>
            <a:xfrm>
              <a:off x="8690543" y="1084651"/>
              <a:ext cx="1872335" cy="10336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栈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200464C-F568-4ABF-B80D-E8B58D0369C0}"/>
                </a:ext>
              </a:extLst>
            </p:cNvPr>
            <p:cNvSpPr/>
            <p:nvPr/>
          </p:nvSpPr>
          <p:spPr>
            <a:xfrm>
              <a:off x="8690543" y="5651798"/>
              <a:ext cx="1872334" cy="1427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堆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A8C49EE-0AC5-4AD3-9569-87F055D4B37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7655" y="2118281"/>
              <a:ext cx="0" cy="10006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682CA84-1A1F-47A8-81D9-64D4539DA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0652" y="4802690"/>
              <a:ext cx="0" cy="7768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09CC214-B200-4FFD-92DC-01CBA8564629}"/>
                </a:ext>
              </a:extLst>
            </p:cNvPr>
            <p:cNvSpPr/>
            <p:nvPr/>
          </p:nvSpPr>
          <p:spPr>
            <a:xfrm>
              <a:off x="5297341" y="4375930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通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70C42D3-B713-4A56-988D-B40604F16950}"/>
                </a:ext>
              </a:extLst>
            </p:cNvPr>
            <p:cNvSpPr/>
            <p:nvPr/>
          </p:nvSpPr>
          <p:spPr>
            <a:xfrm>
              <a:off x="5297341" y="4982420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目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194BF04-F477-45D1-B703-875F561AD256}"/>
                </a:ext>
              </a:extLst>
            </p:cNvPr>
            <p:cNvSpPr/>
            <p:nvPr/>
          </p:nvSpPr>
          <p:spPr>
            <a:xfrm>
              <a:off x="5297341" y="4679641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用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2DAB1BC-9F00-4E2E-943F-F754568E3955}"/>
                </a:ext>
              </a:extLst>
            </p:cNvPr>
            <p:cNvSpPr/>
            <p:nvPr/>
          </p:nvSpPr>
          <p:spPr>
            <a:xfrm>
              <a:off x="5297341" y="5286131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的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C0D54C4-C83C-4394-B77E-00356BA39B64}"/>
                </a:ext>
              </a:extLst>
            </p:cNvPr>
            <p:cNvSpPr/>
            <p:nvPr/>
          </p:nvSpPr>
          <p:spPr>
            <a:xfrm>
              <a:off x="5297341" y="5590256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寄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CC17354-5662-4026-9DBD-CF3EFDFDCB7F}"/>
                </a:ext>
              </a:extLst>
            </p:cNvPr>
            <p:cNvSpPr/>
            <p:nvPr/>
          </p:nvSpPr>
          <p:spPr>
            <a:xfrm>
              <a:off x="5297341" y="6196745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器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95E22C8-D04B-4A8F-954F-6B673E817627}"/>
                </a:ext>
              </a:extLst>
            </p:cNvPr>
            <p:cNvSpPr/>
            <p:nvPr/>
          </p:nvSpPr>
          <p:spPr>
            <a:xfrm>
              <a:off x="5297341" y="5893967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存</a:t>
              </a: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69EEA326-7903-4C23-B415-68A98C2F861B}"/>
                </a:ext>
              </a:extLst>
            </p:cNvPr>
            <p:cNvSpPr/>
            <p:nvPr/>
          </p:nvSpPr>
          <p:spPr>
            <a:xfrm>
              <a:off x="3804443" y="4473578"/>
              <a:ext cx="1041273" cy="41212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04F09E-802D-4696-9DB0-B677A5FD6022}"/>
                </a:ext>
              </a:extLst>
            </p:cNvPr>
            <p:cNvSpPr/>
            <p:nvPr/>
          </p:nvSpPr>
          <p:spPr>
            <a:xfrm>
              <a:off x="3679056" y="4021003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控制</a:t>
              </a:r>
            </a:p>
          </p:txBody>
        </p:sp>
        <p:sp>
          <p:nvSpPr>
            <p:cNvPr id="44" name="箭头: 左右 43">
              <a:extLst>
                <a:ext uri="{FF2B5EF4-FFF2-40B4-BE49-F238E27FC236}">
                  <a16:creationId xmlns:a16="http://schemas.microsoft.com/office/drawing/2014/main" id="{CCDA1DFA-7A0E-4A88-A90C-7BEC22BDE94D}"/>
                </a:ext>
              </a:extLst>
            </p:cNvPr>
            <p:cNvSpPr/>
            <p:nvPr/>
          </p:nvSpPr>
          <p:spPr>
            <a:xfrm>
              <a:off x="7352522" y="5286131"/>
              <a:ext cx="1175658" cy="412127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F017F9-4F5D-412A-82FF-A277798E5626}"/>
                </a:ext>
              </a:extLst>
            </p:cNvPr>
            <p:cNvSpPr/>
            <p:nvPr/>
          </p:nvSpPr>
          <p:spPr>
            <a:xfrm>
              <a:off x="9059900" y="7843106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数据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BAD48B8-B085-4AFF-A128-894C077ACDFF}"/>
                </a:ext>
              </a:extLst>
            </p:cNvPr>
            <p:cNvSpPr/>
            <p:nvPr/>
          </p:nvSpPr>
          <p:spPr>
            <a:xfrm>
              <a:off x="3679054" y="1404405"/>
              <a:ext cx="1127400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影响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F7B1374-356B-477F-B842-21363B9198C1}"/>
                </a:ext>
              </a:extLst>
            </p:cNvPr>
            <p:cNvSpPr/>
            <p:nvPr/>
          </p:nvSpPr>
          <p:spPr>
            <a:xfrm>
              <a:off x="7789489" y="4769871"/>
              <a:ext cx="322225" cy="53685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EE88815A-8B0D-4715-AF94-8CD7851E9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502228"/>
            <a:ext cx="5700235" cy="486696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一种不严格的理解方式（在学完</a:t>
            </a:r>
            <a:r>
              <a:rPr lang="en-US" altLang="zh-CN" dirty="0"/>
              <a:t>Cache</a:t>
            </a:r>
            <a:r>
              <a:rPr lang="zh-CN" altLang="en-US" dirty="0"/>
              <a:t>和链接之后会严格化）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需要使用很大栈空间的程序代码未必会很长（很短的代码如果有特别多次函数调用，那么栈就会很长），需要很多数据的程序代码也未必很长（因为这些数据不存放在代码段）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不要把</a:t>
            </a:r>
            <a:r>
              <a:rPr lang="en-US" altLang="zh-CN" sz="2400" dirty="0"/>
              <a:t>PC</a:t>
            </a:r>
            <a:r>
              <a:rPr lang="zh-CN" altLang="en-US" sz="2400" dirty="0"/>
              <a:t>，条件码寄存器，通用目的寄存器搞混；也不要把代码和数据弄混</a:t>
            </a:r>
            <a:endParaRPr lang="en-US" altLang="zh-CN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D838EEF-8088-4E96-8A11-60EA5D542700}"/>
              </a:ext>
            </a:extLst>
          </p:cNvPr>
          <p:cNvSpPr/>
          <p:nvPr/>
        </p:nvSpPr>
        <p:spPr>
          <a:xfrm>
            <a:off x="8575299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条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4DDBE6C-7856-4F31-A918-20A66EA28766}"/>
              </a:ext>
            </a:extLst>
          </p:cNvPr>
          <p:cNvSpPr/>
          <p:nvPr/>
        </p:nvSpPr>
        <p:spPr>
          <a:xfrm>
            <a:off x="8816413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件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C4CBF1F-091A-4D2B-8CCF-14F4FAD22F3A}"/>
              </a:ext>
            </a:extLst>
          </p:cNvPr>
          <p:cNvSpPr/>
          <p:nvPr/>
        </p:nvSpPr>
        <p:spPr>
          <a:xfrm>
            <a:off x="9057527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码</a:t>
            </a: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E2B4CD6E-BF89-4856-999D-9B0FC76FA4AF}"/>
              </a:ext>
            </a:extLst>
          </p:cNvPr>
          <p:cNvSpPr/>
          <p:nvPr/>
        </p:nvSpPr>
        <p:spPr>
          <a:xfrm rot="10800000">
            <a:off x="7010448" y="2419261"/>
            <a:ext cx="1478344" cy="24273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95166D3-8F3B-48B0-BC42-59B2AD7C5D32}"/>
              </a:ext>
            </a:extLst>
          </p:cNvPr>
          <p:cNvSpPr/>
          <p:nvPr/>
        </p:nvSpPr>
        <p:spPr>
          <a:xfrm>
            <a:off x="124258" y="-84549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0511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汇编与反汇编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6C086-6E73-480C-BD0D-72171791A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&gt; </a:t>
            </a:r>
            <a:r>
              <a:rPr lang="en-US" altLang="zh-CN" dirty="0" err="1"/>
              <a:t>gcc</a:t>
            </a:r>
            <a:r>
              <a:rPr lang="en-US" altLang="zh-CN" dirty="0"/>
              <a:t> –</a:t>
            </a:r>
            <a:r>
              <a:rPr lang="en-US" altLang="zh-CN" dirty="0" err="1"/>
              <a:t>Og</a:t>
            </a:r>
            <a:r>
              <a:rPr lang="en-US" altLang="zh-CN" dirty="0"/>
              <a:t> –S </a:t>
            </a:r>
            <a:r>
              <a:rPr lang="en-US" altLang="zh-CN" dirty="0" err="1"/>
              <a:t>test.c</a:t>
            </a:r>
            <a:r>
              <a:rPr lang="zh-CN" altLang="en-US" dirty="0"/>
              <a:t> 编译器制备</a:t>
            </a:r>
            <a:r>
              <a:rPr lang="en-US" altLang="zh-CN" dirty="0" err="1"/>
              <a:t>test.s</a:t>
            </a:r>
            <a:r>
              <a:rPr lang="zh-CN" altLang="en-US" dirty="0"/>
              <a:t>汇编代码</a:t>
            </a:r>
            <a:endParaRPr lang="en-US" altLang="zh-CN" dirty="0"/>
          </a:p>
          <a:p>
            <a:r>
              <a:rPr lang="en-US" altLang="zh-CN" dirty="0"/>
              <a:t>&gt; </a:t>
            </a:r>
            <a:r>
              <a:rPr lang="en-US" altLang="zh-CN" dirty="0" err="1"/>
              <a:t>gcc</a:t>
            </a:r>
            <a:r>
              <a:rPr lang="en-US" altLang="zh-CN" dirty="0"/>
              <a:t> –</a:t>
            </a:r>
            <a:r>
              <a:rPr lang="en-US" altLang="zh-CN" dirty="0" err="1"/>
              <a:t>Og</a:t>
            </a:r>
            <a:r>
              <a:rPr lang="en-US" altLang="zh-CN" dirty="0"/>
              <a:t> –c </a:t>
            </a:r>
            <a:r>
              <a:rPr lang="en-US" altLang="zh-CN" dirty="0" err="1"/>
              <a:t>test.c</a:t>
            </a:r>
            <a:r>
              <a:rPr lang="en-US" altLang="zh-CN" dirty="0"/>
              <a:t> </a:t>
            </a:r>
            <a:r>
              <a:rPr lang="zh-CN" altLang="en-US" dirty="0"/>
              <a:t>编译器制备</a:t>
            </a:r>
            <a:r>
              <a:rPr lang="en-US" altLang="zh-CN" dirty="0" err="1"/>
              <a:t>test.s</a:t>
            </a:r>
            <a:r>
              <a:rPr lang="zh-CN" altLang="en-US" dirty="0"/>
              <a:t>汇编代码，然后汇编器制备二进制目标代码文件</a:t>
            </a:r>
            <a:r>
              <a:rPr lang="en-US" altLang="zh-CN" dirty="0" err="1"/>
              <a:t>test.o</a:t>
            </a:r>
            <a:endParaRPr lang="en-US" altLang="zh-CN" dirty="0"/>
          </a:p>
          <a:p>
            <a:r>
              <a:rPr lang="en-US" altLang="zh-CN" dirty="0" err="1"/>
              <a:t>objdump</a:t>
            </a:r>
            <a:r>
              <a:rPr lang="en-US" altLang="zh-CN" dirty="0"/>
              <a:t> –d </a:t>
            </a:r>
            <a:r>
              <a:rPr lang="en-US" altLang="zh-CN" dirty="0" err="1"/>
              <a:t>test.o</a:t>
            </a:r>
            <a:r>
              <a:rPr lang="en-US" altLang="zh-CN" dirty="0"/>
              <a:t> </a:t>
            </a:r>
            <a:r>
              <a:rPr lang="zh-CN" altLang="en-US" dirty="0"/>
              <a:t>反汇编器用</a:t>
            </a:r>
            <a:r>
              <a:rPr lang="en-US" altLang="zh-CN" dirty="0"/>
              <a:t>.o</a:t>
            </a:r>
            <a:r>
              <a:rPr lang="zh-CN" altLang="en-US" dirty="0"/>
              <a:t>文件制备汇编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E3B6D-0EB4-4808-BC22-E2F467ED890E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3225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4D04C-ADFD-4CFE-B95A-12FEB07F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数据格式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37949E-E35F-4653-AA36-16177B82C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225" y="2501106"/>
            <a:ext cx="9353550" cy="30003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A71FE6-491B-4D2A-B38E-2095E019CFD5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3054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E6FDC-8126-4ED3-8AC8-F589AEAB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87BF8-FA9C-4C34-A18D-DF50088533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生成</a:t>
            </a:r>
            <a:r>
              <a:rPr lang="en-US" altLang="zh-CN" dirty="0"/>
              <a:t>1~2byte</a:t>
            </a:r>
            <a:r>
              <a:rPr lang="zh-CN" altLang="en-US" dirty="0"/>
              <a:t>的指令保持余下不变</a:t>
            </a:r>
            <a:endParaRPr lang="en-US" altLang="zh-CN" dirty="0"/>
          </a:p>
          <a:p>
            <a:r>
              <a:rPr lang="zh-CN" altLang="en-US" dirty="0"/>
              <a:t>生成</a:t>
            </a:r>
            <a:r>
              <a:rPr lang="en-US" altLang="zh-CN" dirty="0"/>
              <a:t>4byte</a:t>
            </a:r>
            <a:r>
              <a:rPr lang="zh-CN" altLang="en-US" dirty="0"/>
              <a:t>的指令把高</a:t>
            </a:r>
            <a:r>
              <a:rPr lang="en-US" altLang="zh-CN" dirty="0"/>
              <a:t>4byte</a:t>
            </a:r>
            <a:r>
              <a:rPr lang="zh-CN" altLang="en-US" dirty="0"/>
              <a:t>置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63B5A1-7BCF-4C24-B8DA-DCC2BBCE14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1488" y="1825625"/>
            <a:ext cx="3843024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73B6A4-9F55-4509-AE33-D5D243927474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948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C7F5CA-805C-4363-A066-319C90302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3912" y="2136835"/>
            <a:ext cx="7375533" cy="346857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E036350-F16E-46B1-8D77-0DA251E8F699}"/>
              </a:ext>
            </a:extLst>
          </p:cNvPr>
          <p:cNvSpPr/>
          <p:nvPr/>
        </p:nvSpPr>
        <p:spPr>
          <a:xfrm>
            <a:off x="0" y="2169492"/>
            <a:ext cx="4433912" cy="420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/>
              <a:t>操作数的格式</a:t>
            </a:r>
            <a:endParaRPr lang="en-US" altLang="zh-CN" sz="32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立即数与存储器的绝对寻址的区别（</a:t>
            </a:r>
            <a:r>
              <a:rPr lang="en-US" altLang="zh-CN" sz="2400" dirty="0"/>
              <a:t>$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基址和变址寄存器都是</a:t>
            </a:r>
            <a:r>
              <a:rPr lang="en-US" altLang="zh-CN" sz="2400" dirty="0">
                <a:solidFill>
                  <a:srgbClr val="FF0000"/>
                </a:solidFill>
              </a:rPr>
              <a:t>64</a:t>
            </a:r>
            <a:r>
              <a:rPr lang="zh-CN" altLang="en-US" sz="2400" dirty="0">
                <a:solidFill>
                  <a:srgbClr val="FF0000"/>
                </a:solidFill>
              </a:rPr>
              <a:t>位寄存器</a:t>
            </a:r>
            <a:r>
              <a:rPr lang="zh-CN" altLang="en-US" sz="2400" dirty="0"/>
              <a:t>（</a:t>
            </a:r>
            <a:r>
              <a:rPr lang="en-US" altLang="zh-CN" sz="2400" dirty="0"/>
              <a:t>x86-64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比例因子必须是</a:t>
            </a:r>
            <a:r>
              <a:rPr lang="en-US" altLang="zh-CN" sz="2400" dirty="0">
                <a:solidFill>
                  <a:srgbClr val="FF0000"/>
                </a:solidFill>
              </a:rPr>
              <a:t>1,2,4,8</a:t>
            </a:r>
          </a:p>
          <a:p>
            <a:pPr lvl="1">
              <a:lnSpc>
                <a:spcPct val="120000"/>
              </a:lnSpc>
            </a:pP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(%</a:t>
            </a:r>
            <a:r>
              <a:rPr lang="en-US" altLang="zh-CN" sz="2400" dirty="0" err="1">
                <a:solidFill>
                  <a:srgbClr val="FF0000"/>
                </a:solidFill>
              </a:rPr>
              <a:t>eax</a:t>
            </a:r>
            <a:r>
              <a:rPr lang="en-US" altLang="zh-CN" sz="2400" dirty="0">
                <a:solidFill>
                  <a:srgbClr val="FF0000"/>
                </a:solidFill>
              </a:rPr>
              <a:t>)		//OK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(%</a:t>
            </a:r>
            <a:r>
              <a:rPr lang="en-US" altLang="zh-CN" sz="2400" dirty="0" err="1">
                <a:solidFill>
                  <a:srgbClr val="FF0000"/>
                </a:solidFill>
              </a:rPr>
              <a:t>eax</a:t>
            </a:r>
            <a:r>
              <a:rPr lang="en-US" altLang="zh-CN" sz="2400" dirty="0">
                <a:solidFill>
                  <a:srgbClr val="FF0000"/>
                </a:solidFill>
              </a:rPr>
              <a:t>,%</a:t>
            </a:r>
            <a:r>
              <a:rPr lang="en-US" altLang="zh-CN" sz="2400" dirty="0" err="1">
                <a:solidFill>
                  <a:srgbClr val="FF0000"/>
                </a:solidFill>
              </a:rPr>
              <a:t>rbx</a:t>
            </a:r>
            <a:r>
              <a:rPr lang="en-US" altLang="zh-CN" sz="2400" dirty="0">
                <a:solidFill>
                  <a:srgbClr val="FF0000"/>
                </a:solidFill>
              </a:rPr>
              <a:t>)	//ERROR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AB3603-7821-4680-9C78-C57620402ACB}"/>
              </a:ext>
            </a:extLst>
          </p:cNvPr>
          <p:cNvSpPr/>
          <p:nvPr/>
        </p:nvSpPr>
        <p:spPr>
          <a:xfrm>
            <a:off x="4898571" y="4749282"/>
            <a:ext cx="4973217" cy="290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F7741E-E5B1-4DD7-AE69-B62C4703D2EC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516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数据传送指令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6C086-6E73-480C-BD0D-72171791A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83737"/>
          </a:xfrm>
        </p:spPr>
        <p:txBody>
          <a:bodyPr>
            <a:normAutofit/>
          </a:bodyPr>
          <a:lstStyle/>
          <a:p>
            <a:r>
              <a:rPr lang="zh-CN" altLang="en-US" dirty="0"/>
              <a:t>两个操作数不能同时是内存位置（可以用寄存器为媒介）</a:t>
            </a:r>
            <a:endParaRPr lang="en-US" altLang="zh-CN" dirty="0"/>
          </a:p>
          <a:p>
            <a:r>
              <a:rPr lang="en-US" altLang="zh-CN" dirty="0" err="1"/>
              <a:t>movl</a:t>
            </a:r>
            <a:r>
              <a:rPr lang="zh-CN" altLang="en-US" dirty="0"/>
              <a:t>以寄存器为目标时高</a:t>
            </a:r>
            <a:r>
              <a:rPr lang="en-US" altLang="zh-CN" dirty="0"/>
              <a:t>4byte</a:t>
            </a:r>
            <a:r>
              <a:rPr lang="zh-CN" altLang="en-US" dirty="0"/>
              <a:t>清零</a:t>
            </a:r>
            <a:endParaRPr lang="en-US" alt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D28736-DDE1-4C82-AA59-14233AB574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6804" y="2333815"/>
            <a:ext cx="5181600" cy="19167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C25A32F-C9A0-4D14-9B45-E2FABDFBBF05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78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数据传送指令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6C086-6E73-480C-BD0D-72171791A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16" y="1509138"/>
            <a:ext cx="11562184" cy="498373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movq</a:t>
            </a:r>
            <a:r>
              <a:rPr lang="zh-CN" altLang="en-US" dirty="0"/>
              <a:t>和</a:t>
            </a:r>
            <a:r>
              <a:rPr lang="en-US" altLang="zh-CN" dirty="0" err="1"/>
              <a:t>movabsq</a:t>
            </a:r>
            <a:r>
              <a:rPr lang="zh-CN" altLang="en-US" dirty="0"/>
              <a:t>的区别？</a:t>
            </a:r>
            <a:r>
              <a:rPr lang="en-US" altLang="zh-CN" dirty="0" err="1"/>
              <a:t>movq</a:t>
            </a:r>
            <a:r>
              <a:rPr lang="zh-CN" altLang="en-US" dirty="0"/>
              <a:t>只能以</a:t>
            </a:r>
            <a:r>
              <a:rPr lang="en-US" altLang="zh-CN" dirty="0"/>
              <a:t>32</a:t>
            </a:r>
            <a:r>
              <a:rPr lang="zh-CN" altLang="en-US" dirty="0"/>
              <a:t>位补码数字为源操作数，然后符号拓展，</a:t>
            </a:r>
            <a:r>
              <a:rPr lang="en-US" altLang="zh-CN" dirty="0" err="1"/>
              <a:t>movabsq</a:t>
            </a:r>
            <a:r>
              <a:rPr lang="zh-CN" altLang="en-US" dirty="0"/>
              <a:t>则以</a:t>
            </a:r>
            <a:r>
              <a:rPr lang="en-US" altLang="zh-CN" dirty="0"/>
              <a:t>64</a:t>
            </a:r>
            <a:r>
              <a:rPr lang="zh-CN" altLang="en-US" dirty="0"/>
              <a:t>位立即数位操作源数，但只能移到寄存器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8FED83-F988-42D5-BE0C-14607F98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33" y="2473325"/>
            <a:ext cx="8896350" cy="40195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06FFE9-AF83-49E3-8D7C-039B1294F993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250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数据传送指令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6C086-6E73-480C-BD0D-72171791A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扩展规则：</a:t>
            </a:r>
            <a:r>
              <a:rPr lang="en-US" altLang="zh-CN" dirty="0"/>
              <a:t>z(</a:t>
            </a:r>
            <a:r>
              <a:rPr lang="en-US" altLang="zh-CN" dirty="0" err="1"/>
              <a:t>ero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s(</a:t>
            </a:r>
            <a:r>
              <a:rPr lang="en-US" altLang="zh-CN" dirty="0" err="1"/>
              <a:t>ign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4byte</a:t>
            </a:r>
            <a:r>
              <a:rPr lang="zh-CN" altLang="en-US" dirty="0"/>
              <a:t>零扩展到</a:t>
            </a:r>
            <a:r>
              <a:rPr lang="en-US" altLang="zh-CN" dirty="0"/>
              <a:t>8byte</a:t>
            </a:r>
            <a:r>
              <a:rPr lang="zh-CN" altLang="en-US" dirty="0"/>
              <a:t>：</a:t>
            </a:r>
            <a:r>
              <a:rPr lang="en-US" altLang="zh-CN" dirty="0" err="1"/>
              <a:t>movl</a:t>
            </a:r>
            <a:r>
              <a:rPr lang="zh-CN" altLang="en-US" dirty="0"/>
              <a:t>到自己（高位清零）</a:t>
            </a:r>
            <a:endParaRPr lang="en-US" altLang="zh-CN" dirty="0"/>
          </a:p>
          <a:p>
            <a:r>
              <a:rPr lang="en-US" altLang="zh-CN" dirty="0" err="1"/>
              <a:t>cltq</a:t>
            </a:r>
            <a:r>
              <a:rPr lang="zh-CN" altLang="en-US" dirty="0"/>
              <a:t>：等价于</a:t>
            </a:r>
            <a:r>
              <a:rPr lang="en-US" altLang="zh-CN" dirty="0" err="1"/>
              <a:t>movslq</a:t>
            </a:r>
            <a:r>
              <a:rPr lang="en-US" altLang="zh-CN" dirty="0"/>
              <a:t> %</a:t>
            </a:r>
            <a:r>
              <a:rPr lang="en-US" altLang="zh-CN" dirty="0" err="1"/>
              <a:t>eax</a:t>
            </a:r>
            <a:r>
              <a:rPr lang="en-US" altLang="zh-CN" dirty="0"/>
              <a:t>,%</a:t>
            </a:r>
            <a:r>
              <a:rPr lang="en-US" altLang="zh-CN" dirty="0" err="1"/>
              <a:t>rax</a:t>
            </a:r>
            <a:endParaRPr lang="en-US" altLang="zh-CN" dirty="0"/>
          </a:p>
          <a:p>
            <a:r>
              <a:rPr lang="en-US" altLang="zh-CN" dirty="0" err="1"/>
              <a:t>leaq</a:t>
            </a:r>
            <a:r>
              <a:rPr lang="zh-CN" altLang="en-US" dirty="0"/>
              <a:t>：只计算地址，不去对应地址取值，被拿来做简易计算</a:t>
            </a:r>
            <a:endParaRPr lang="en-US" altLang="zh-CN" dirty="0"/>
          </a:p>
          <a:p>
            <a:r>
              <a:rPr lang="zh-CN" altLang="en-US" dirty="0"/>
              <a:t>强制类型转换时既涉及到大小变化又有</a:t>
            </a:r>
            <a:r>
              <a:rPr lang="en-US" altLang="zh-CN" dirty="0"/>
              <a:t>C</a:t>
            </a:r>
            <a:r>
              <a:rPr lang="zh-CN" altLang="en-US" dirty="0"/>
              <a:t>语言符号变化时，先变大小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39D219-8A72-499F-ACF9-2E6ECA70CF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22196"/>
            <a:ext cx="5181600" cy="37559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367781-1A4D-4936-8560-AD6C7FCB2983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8966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数据传送指令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D7FA46-C1EB-4036-91EB-955FAA0DA0E4}"/>
              </a:ext>
            </a:extLst>
          </p:cNvPr>
          <p:cNvSpPr/>
          <p:nvPr/>
        </p:nvSpPr>
        <p:spPr>
          <a:xfrm>
            <a:off x="1237862" y="1841249"/>
            <a:ext cx="88485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	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已知变量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的值已经存放在寄存器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中，现在想把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5x+7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的值计算出来并存放到寄存器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ebx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中，如果不允许用乘法和除法指令，则至少需要多少条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IA-32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指令完成该任务？</a:t>
            </a: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A.1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条	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B. 3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条	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C. 2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条	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D. 4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EE68C5-96D0-477C-AA85-367F0B3F67D7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583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6C086-6E73-480C-BD0D-72171791A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41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溢出和截断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对于补码加法：正数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负数不会溢出；正数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正数不可能溢出为正数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事实上，如果开</a:t>
            </a:r>
            <a:r>
              <a:rPr lang="en-US" altLang="zh-CN" dirty="0">
                <a:solidFill>
                  <a:srgbClr val="C00000"/>
                </a:solidFill>
              </a:rPr>
              <a:t>-O3</a:t>
            </a:r>
            <a:r>
              <a:rPr lang="zh-CN" altLang="en-US" dirty="0">
                <a:solidFill>
                  <a:srgbClr val="C00000"/>
                </a:solidFill>
              </a:rPr>
              <a:t>优化，表达式 </a:t>
            </a:r>
            <a:r>
              <a:rPr lang="en-US" altLang="zh-CN" dirty="0">
                <a:solidFill>
                  <a:srgbClr val="C00000"/>
                </a:solidFill>
              </a:rPr>
              <a:t>-(0x80000000)&gt;-1 </a:t>
            </a:r>
            <a:r>
              <a:rPr lang="zh-CN" altLang="en-US" dirty="0">
                <a:solidFill>
                  <a:srgbClr val="C00000"/>
                </a:solidFill>
              </a:rPr>
              <a:t>可能为真，这是因为编译器为我们做了我们不希望做的优化。一般地，我们默认采用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en-US" altLang="zh-CN" dirty="0" err="1">
                <a:solidFill>
                  <a:srgbClr val="C00000"/>
                </a:solidFill>
              </a:rPr>
              <a:t>Og</a:t>
            </a:r>
            <a:r>
              <a:rPr lang="zh-CN" altLang="en-US" dirty="0">
                <a:solidFill>
                  <a:srgbClr val="C00000"/>
                </a:solidFill>
              </a:rPr>
              <a:t>优化的结果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1C1E95-31BA-4F21-BD7B-7E117FEA3390}"/>
              </a:ext>
            </a:extLst>
          </p:cNvPr>
          <p:cNvSpPr/>
          <p:nvPr/>
        </p:nvSpPr>
        <p:spPr>
          <a:xfrm>
            <a:off x="-114383" y="-68547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上节课回顾</a:t>
            </a:r>
          </a:p>
        </p:txBody>
      </p:sp>
    </p:spTree>
    <p:extLst>
      <p:ext uri="{BB962C8B-B14F-4D97-AF65-F5344CB8AC3E}">
        <p14:creationId xmlns:p14="http://schemas.microsoft.com/office/powerpoint/2010/main" val="428932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数据传送指令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D7FA46-C1EB-4036-91EB-955FAA0DA0E4}"/>
              </a:ext>
            </a:extLst>
          </p:cNvPr>
          <p:cNvSpPr/>
          <p:nvPr/>
        </p:nvSpPr>
        <p:spPr>
          <a:xfrm>
            <a:off x="1237862" y="1841249"/>
            <a:ext cx="88485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	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已知变量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的值已经存放在寄存器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中，现在想把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5x+7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的值计算出来并存放到寄存器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ebx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中，如果不允许用乘法和除法指令，则至少需要多少条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IA-32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指令完成该任务？</a:t>
            </a: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A.1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条	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B. 3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条	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C. 2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条	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D. 4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D4D862-42A0-41BD-A758-D42C7CC46432}"/>
              </a:ext>
            </a:extLst>
          </p:cNvPr>
          <p:cNvSpPr/>
          <p:nvPr/>
        </p:nvSpPr>
        <p:spPr>
          <a:xfrm>
            <a:off x="1387150" y="3964737"/>
            <a:ext cx="8848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答案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</a:p>
          <a:p>
            <a:pPr marL="0" lvl="1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解析：</a:t>
            </a:r>
            <a:r>
              <a:rPr lang="en-US" altLang="zh-CN" sz="2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leal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7(%</a:t>
            </a:r>
            <a:r>
              <a:rPr lang="en-US" altLang="zh-CN" sz="2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%</a:t>
            </a:r>
            <a:r>
              <a:rPr lang="en-US" altLang="zh-CN" sz="2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eax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4), %</a:t>
            </a:r>
            <a:r>
              <a:rPr lang="en-US" altLang="zh-CN" sz="2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ebx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（旧的往年题仍然使用32位机器，因此使用leal和eax，64位机器只有leaq指令）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8B0628-0903-434B-BF30-BDBD4C7F1AC9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9730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5863C-4550-4526-AA83-1D5EA5C9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栈操作指令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25C27-0FCB-4B57-82D1-C48CAAA575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栈从高地址向低地址增长</a:t>
            </a:r>
            <a:endParaRPr lang="en-US" altLang="zh-CN" dirty="0"/>
          </a:p>
          <a:p>
            <a:r>
              <a:rPr lang="en-US" altLang="zh-CN" dirty="0"/>
              <a:t>%</a:t>
            </a:r>
            <a:r>
              <a:rPr lang="en-US" altLang="zh-CN" dirty="0" err="1"/>
              <a:t>rsp</a:t>
            </a:r>
            <a:r>
              <a:rPr lang="zh-CN" altLang="en-US" dirty="0"/>
              <a:t>是实指，指向实际在栈顶的内容的地址，而不是下一个空位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3ADD0F9-1E07-4246-BA41-F6620479D2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90688"/>
            <a:ext cx="5181600" cy="3076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338D24E-D046-4436-AAAA-CA7815D92AF4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631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FE365-A7F2-4996-B4AB-D950C73B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算术和逻辑操作：熟悉这些指令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EF231-CB6D-4081-B4A8-3E21C0C0B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8725" y="1825625"/>
            <a:ext cx="5487955" cy="4351338"/>
          </a:xfrm>
        </p:spPr>
        <p:txBody>
          <a:bodyPr/>
          <a:lstStyle/>
          <a:p>
            <a:r>
              <a:rPr lang="en-US" altLang="zh-CN" dirty="0" err="1"/>
              <a:t>leaq</a:t>
            </a:r>
            <a:r>
              <a:rPr lang="zh-CN" altLang="en-US" dirty="0"/>
              <a:t>的目的操作数是寄存器</a:t>
            </a:r>
            <a:endParaRPr lang="en-US" altLang="zh-CN" dirty="0"/>
          </a:p>
          <a:p>
            <a:r>
              <a:rPr lang="zh-CN" altLang="en-US" dirty="0"/>
              <a:t>注意加减法的顺序：谁减谁？结果放在哪里？</a:t>
            </a:r>
            <a:endParaRPr lang="en-US" altLang="zh-CN" dirty="0"/>
          </a:p>
          <a:p>
            <a:r>
              <a:rPr lang="zh-CN" altLang="en-US" dirty="0"/>
              <a:t>移位操作的移位量是立即数或者放在单字节寄存器</a:t>
            </a:r>
            <a:r>
              <a:rPr lang="en-US" altLang="zh-CN" dirty="0"/>
              <a:t>%cl</a:t>
            </a:r>
            <a:r>
              <a:rPr lang="zh-CN" altLang="en-US" dirty="0"/>
              <a:t>里面</a:t>
            </a:r>
            <a:endParaRPr lang="en-US" altLang="zh-CN" dirty="0"/>
          </a:p>
          <a:p>
            <a:r>
              <a:rPr lang="zh-CN" altLang="en-US" dirty="0"/>
              <a:t>移位量截断：</a:t>
            </a:r>
            <a:r>
              <a:rPr lang="en-US" altLang="zh-CN" dirty="0" err="1"/>
              <a:t>shlb</a:t>
            </a:r>
            <a:r>
              <a:rPr lang="en-US" altLang="zh-CN" dirty="0"/>
              <a:t> 9</a:t>
            </a:r>
            <a:r>
              <a:rPr lang="zh-CN" altLang="en-US" dirty="0"/>
              <a:t>等价于</a:t>
            </a:r>
            <a:r>
              <a:rPr lang="en-US" altLang="zh-CN" dirty="0" err="1"/>
              <a:t>shl</a:t>
            </a:r>
            <a:r>
              <a:rPr lang="en-US" altLang="zh-CN" dirty="0"/>
              <a:t> 1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8AF798-4A23-4238-9CB5-C8684995BD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56680" y="1825625"/>
            <a:ext cx="5412640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87CD1D0-3C31-4657-9ADA-B0C1A3C146E9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1673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FE365-A7F2-4996-B4AB-D950C73B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算术和逻辑操作：熟悉这些指令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EF231-CB6D-4081-B4A8-3E21C0C0B2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乘法用两个</a:t>
            </a:r>
            <a:r>
              <a:rPr lang="en-US" altLang="zh-CN" dirty="0" err="1"/>
              <a:t>movq</a:t>
            </a:r>
            <a:r>
              <a:rPr lang="zh-CN" altLang="en-US" dirty="0"/>
              <a:t>指令储存乘积</a:t>
            </a:r>
            <a:endParaRPr lang="en-US" alt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258D92B-252D-4807-8553-37D451ED0D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148070"/>
            <a:ext cx="6038108" cy="25618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AC2CBBA-49D0-47B4-A383-CA8E8FC31954}"/>
              </a:ext>
            </a:extLst>
          </p:cNvPr>
          <p:cNvSpPr/>
          <p:nvPr/>
        </p:nvSpPr>
        <p:spPr>
          <a:xfrm>
            <a:off x="6239502" y="2930011"/>
            <a:ext cx="27283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zh-CN" alt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CBD952-602B-49B8-B7D7-4339CCEA814E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3557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DF0CC-14EA-4521-B13B-855256D1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如何控制？条件码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40CEE-C833-4197-953A-2844C9FA6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636" y="1802606"/>
            <a:ext cx="5778759" cy="4351338"/>
          </a:xfrm>
        </p:spPr>
        <p:txBody>
          <a:bodyPr/>
          <a:lstStyle/>
          <a:p>
            <a:r>
              <a:rPr lang="en-US" altLang="zh-CN" dirty="0"/>
              <a:t>CF</a:t>
            </a:r>
            <a:r>
              <a:rPr lang="zh-CN" altLang="en-US" dirty="0"/>
              <a:t>：发生进位（无符号溢出）</a:t>
            </a:r>
            <a:endParaRPr lang="en-US" altLang="zh-CN" dirty="0"/>
          </a:p>
          <a:p>
            <a:r>
              <a:rPr lang="en-US" altLang="zh-CN" dirty="0"/>
              <a:t>ZF</a:t>
            </a:r>
            <a:r>
              <a:rPr lang="zh-CN" altLang="en-US" dirty="0"/>
              <a:t>：得到零</a:t>
            </a:r>
            <a:endParaRPr lang="en-US" altLang="zh-CN" dirty="0"/>
          </a:p>
          <a:p>
            <a:r>
              <a:rPr lang="en-US" altLang="zh-CN" dirty="0"/>
              <a:t>SF</a:t>
            </a:r>
            <a:r>
              <a:rPr lang="zh-CN" altLang="en-US" dirty="0"/>
              <a:t>：得到负数</a:t>
            </a:r>
            <a:r>
              <a:rPr lang="en-US" altLang="zh-CN" dirty="0"/>
              <a:t>(Signed)</a:t>
            </a:r>
          </a:p>
          <a:p>
            <a:r>
              <a:rPr lang="en-US" altLang="zh-CN" dirty="0"/>
              <a:t>OF</a:t>
            </a:r>
            <a:r>
              <a:rPr lang="zh-CN" altLang="en-US" dirty="0"/>
              <a:t>：补码溢出</a:t>
            </a:r>
            <a:r>
              <a:rPr lang="en-US" altLang="zh-CN" dirty="0"/>
              <a:t>(Signed)</a:t>
            </a:r>
          </a:p>
          <a:p>
            <a:r>
              <a:rPr lang="en-US" altLang="zh-CN" dirty="0" err="1"/>
              <a:t>cmp</a:t>
            </a:r>
            <a:r>
              <a:rPr lang="en-US" altLang="zh-CN" dirty="0"/>
              <a:t> </a:t>
            </a:r>
            <a:r>
              <a:rPr lang="zh-CN" altLang="en-US" dirty="0"/>
              <a:t>注意比较顺序</a:t>
            </a:r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:</a:t>
            </a:r>
            <a:r>
              <a:rPr lang="en-US" altLang="zh-CN" dirty="0" err="1"/>
              <a:t>cmp</a:t>
            </a:r>
            <a:r>
              <a:rPr lang="en-US" altLang="zh-CN" dirty="0"/>
              <a:t> </a:t>
            </a:r>
            <a:r>
              <a:rPr lang="en-US" altLang="zh-CN" dirty="0" err="1"/>
              <a:t>a,b</a:t>
            </a:r>
            <a:r>
              <a:rPr lang="zh-CN" altLang="en-US" dirty="0"/>
              <a:t>后，</a:t>
            </a:r>
            <a:r>
              <a:rPr lang="en-US" altLang="zh-CN" dirty="0" err="1"/>
              <a:t>jl</a:t>
            </a:r>
            <a:r>
              <a:rPr lang="zh-CN" altLang="en-US" dirty="0"/>
              <a:t>等价于</a:t>
            </a:r>
            <a:r>
              <a:rPr lang="en-US" altLang="zh-CN" dirty="0"/>
              <a:t>SF^OF</a:t>
            </a:r>
          </a:p>
          <a:p>
            <a:r>
              <a:rPr lang="zh-CN" altLang="en-US" dirty="0"/>
              <a:t>常用：</a:t>
            </a:r>
            <a:r>
              <a:rPr lang="en-US" altLang="zh-CN" dirty="0" err="1"/>
              <a:t>testq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确定正负或者为零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85EE4F-77E6-4A01-8FDB-6528F8DE17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962" y="1848644"/>
            <a:ext cx="4410075" cy="43053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336F900-E220-4B84-9481-2EADEF211DE9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302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713CD-D8CE-45C7-BF22-4F4FD714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</a:t>
            </a:r>
            <a:r>
              <a:rPr lang="zh-CN" altLang="en-US" dirty="0"/>
              <a:t>指令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32711B-5640-4DA9-8560-7784FA110F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2121" y="1690688"/>
            <a:ext cx="7527758" cy="48516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B91F0F-85F2-4EDC-B642-2237DF44366A}"/>
              </a:ext>
            </a:extLst>
          </p:cNvPr>
          <p:cNvSpPr/>
          <p:nvPr/>
        </p:nvSpPr>
        <p:spPr>
          <a:xfrm>
            <a:off x="7081935" y="5831633"/>
            <a:ext cx="2771192" cy="382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458192-CC0C-4DA8-A1EC-E279F93BCB35}"/>
              </a:ext>
            </a:extLst>
          </p:cNvPr>
          <p:cNvSpPr/>
          <p:nvPr/>
        </p:nvSpPr>
        <p:spPr>
          <a:xfrm>
            <a:off x="9812299" y="3160366"/>
            <a:ext cx="10038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Greater</a:t>
            </a:r>
          </a:p>
          <a:p>
            <a:pPr algn="ctr"/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Less</a:t>
            </a:r>
          </a:p>
          <a:p>
            <a:pPr algn="ctr"/>
            <a:r>
              <a:rPr lang="en-US" altLang="zh-CN" sz="20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Above</a:t>
            </a:r>
          </a:p>
          <a:p>
            <a:pPr algn="ctr"/>
            <a:r>
              <a:rPr lang="en-US" altLang="zh-CN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Below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081870-969C-48CD-91A2-8EEADA6EE3B0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9E213B-1FB7-46AB-A954-31088BF37970}"/>
              </a:ext>
            </a:extLst>
          </p:cNvPr>
          <p:cNvSpPr/>
          <p:nvPr/>
        </p:nvSpPr>
        <p:spPr>
          <a:xfrm>
            <a:off x="3163067" y="642418"/>
            <a:ext cx="760545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</a:t>
            </a:r>
            <a:r>
              <a:rPr lang="zh-CN" alt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指令只能作用于单字节，为了得到</a:t>
            </a:r>
            <a:r>
              <a:rPr lang="en-US" altLang="zh-CN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</a:t>
            </a:r>
            <a:r>
              <a:rPr lang="zh-CN" alt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位、</a:t>
            </a:r>
            <a:r>
              <a:rPr lang="en-US" altLang="zh-CN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64</a:t>
            </a:r>
            <a:r>
              <a:rPr lang="zh-CN" alt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位结果，我们必须将高位清零</a:t>
            </a:r>
            <a:endParaRPr lang="en-US" altLang="zh-CN" sz="32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14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DD184-63DE-4616-A2DE-962C75BC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跳转和条件跳转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509C3-E712-47D2-B9EE-C0C9C8B76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直接跳转：跳到一个标号</a:t>
            </a:r>
            <a:r>
              <a:rPr lang="en-US" altLang="zh-CN" dirty="0" err="1">
                <a:solidFill>
                  <a:srgbClr val="FF0000"/>
                </a:solidFill>
              </a:rPr>
              <a:t>jmp</a:t>
            </a:r>
            <a:r>
              <a:rPr lang="en-US" altLang="zh-CN" dirty="0">
                <a:solidFill>
                  <a:srgbClr val="FF0000"/>
                </a:solidFill>
              </a:rPr>
              <a:t> .L1</a:t>
            </a:r>
          </a:p>
          <a:p>
            <a:r>
              <a:rPr lang="zh-CN" altLang="en-US" dirty="0"/>
              <a:t>间接跳转：跳到寄存器或内存中读到的地址 </a:t>
            </a:r>
            <a:r>
              <a:rPr lang="en-US" altLang="zh-CN" dirty="0" err="1">
                <a:solidFill>
                  <a:srgbClr val="FF0000"/>
                </a:solidFill>
              </a:rPr>
              <a:t>jmp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到寄存器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中的地址，</a:t>
            </a:r>
            <a:r>
              <a:rPr lang="en-US" altLang="zh-CN" dirty="0" err="1">
                <a:solidFill>
                  <a:srgbClr val="FF0000"/>
                </a:solidFill>
              </a:rPr>
              <a:t>jmp</a:t>
            </a:r>
            <a:r>
              <a:rPr lang="en-US" altLang="zh-CN" dirty="0">
                <a:solidFill>
                  <a:srgbClr val="FF0000"/>
                </a:solidFill>
              </a:rPr>
              <a:t> *(%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到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存的地址对应的内存位置找到一个数，作为跳转目标的地址</a:t>
            </a:r>
            <a:endParaRPr lang="en-US" altLang="zh-CN" dirty="0"/>
          </a:p>
          <a:p>
            <a:r>
              <a:rPr lang="en-US" altLang="zh-CN" dirty="0"/>
              <a:t>PC</a:t>
            </a:r>
            <a:r>
              <a:rPr lang="zh-CN" altLang="en-US" dirty="0"/>
              <a:t>相对寻址：目标指令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下一条指令</a:t>
            </a:r>
            <a:endParaRPr lang="en-US" altLang="zh-CN" dirty="0"/>
          </a:p>
          <a:p>
            <a:r>
              <a:rPr lang="zh-CN" altLang="en-US" dirty="0"/>
              <a:t>绝对寻址：</a:t>
            </a:r>
            <a:r>
              <a:rPr lang="en-US" altLang="zh-CN" dirty="0"/>
              <a:t>4bytes</a:t>
            </a:r>
            <a:r>
              <a:rPr lang="zh-CN" altLang="en-US" dirty="0"/>
              <a:t>地址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B33665-0BAD-442E-9CDC-C910B67CBA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638128"/>
            <a:ext cx="5882142" cy="42063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FA962D8-75E5-48DE-B79B-7AA33DBD44C8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1817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1DEA0-405B-4A19-BF90-89C4ABB8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细节问题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AADBA-6A81-4B43-8F0F-4C92449CF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520889"/>
            <a:ext cx="9612605" cy="466344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Q</a:t>
            </a:r>
            <a:r>
              <a:rPr lang="zh-CN" altLang="en-US" dirty="0"/>
              <a:t>：移位操作的移位量如何确定？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立即数，或者</a:t>
            </a:r>
            <a:r>
              <a:rPr lang="zh-CN" altLang="en-US" sz="2000" dirty="0">
                <a:solidFill>
                  <a:srgbClr val="FF0000"/>
                </a:solidFill>
              </a:rPr>
              <a:t>单字节寄存器</a:t>
            </a:r>
            <a:r>
              <a:rPr lang="en-US" altLang="zh-CN" sz="2000" dirty="0">
                <a:solidFill>
                  <a:srgbClr val="FF0000"/>
                </a:solidFill>
              </a:rPr>
              <a:t>%cl</a:t>
            </a:r>
            <a:r>
              <a:rPr lang="zh-CN" altLang="en-US" sz="2000" dirty="0">
                <a:solidFill>
                  <a:schemeClr val="tx1"/>
                </a:solidFill>
              </a:rPr>
              <a:t>（练习题</a:t>
            </a:r>
            <a:r>
              <a:rPr lang="en-US" altLang="zh-CN" sz="2000" dirty="0">
                <a:solidFill>
                  <a:schemeClr val="tx1"/>
                </a:solidFill>
              </a:rPr>
              <a:t>3.9</a:t>
            </a:r>
            <a:r>
              <a:rPr lang="zh-CN" altLang="en-US" sz="2000" dirty="0">
                <a:solidFill>
                  <a:schemeClr val="tx1"/>
                </a:solidFill>
              </a:rPr>
              <a:t>），不写第一操作数默认移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位</a:t>
            </a:r>
            <a:endParaRPr lang="en-US" altLang="zh-CN" sz="2000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Q</a:t>
            </a:r>
            <a:r>
              <a:rPr lang="zh-CN" altLang="en-US" dirty="0"/>
              <a:t>：清零寄存器的一种可选方式？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xor REG REG</a:t>
            </a:r>
            <a:r>
              <a:rPr lang="zh-CN" altLang="en-US" sz="2000" dirty="0"/>
              <a:t>（练习题</a:t>
            </a:r>
            <a:r>
              <a:rPr lang="en-US" altLang="zh-CN" sz="2000" dirty="0"/>
              <a:t>3.11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zh-CN" altLang="en-US" dirty="0"/>
              <a:t>特殊的运算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128</a:t>
            </a:r>
            <a:r>
              <a:rPr lang="zh-CN" altLang="en-US" sz="2000" dirty="0"/>
              <a:t>位乘法：一个参数在</a:t>
            </a:r>
            <a:r>
              <a:rPr lang="en-US" altLang="zh-CN" sz="2000" dirty="0"/>
              <a:t>%rax</a:t>
            </a:r>
            <a:r>
              <a:rPr lang="zh-CN" altLang="en-US" sz="2000" dirty="0"/>
              <a:t>中，另一个参数作为源操作数，结果低</a:t>
            </a:r>
            <a:r>
              <a:rPr lang="en-US" altLang="zh-CN" sz="2000" dirty="0"/>
              <a:t>64</a:t>
            </a:r>
            <a:r>
              <a:rPr lang="zh-CN" altLang="en-US" sz="2000" dirty="0"/>
              <a:t>位存放在</a:t>
            </a:r>
            <a:r>
              <a:rPr lang="en-US" altLang="zh-CN" sz="2000" dirty="0"/>
              <a:t>%rax</a:t>
            </a:r>
            <a:r>
              <a:rPr lang="zh-CN" altLang="en-US" sz="2000" dirty="0"/>
              <a:t>，高</a:t>
            </a:r>
            <a:r>
              <a:rPr lang="en-US" altLang="zh-CN" sz="2000" dirty="0"/>
              <a:t>64</a:t>
            </a:r>
            <a:r>
              <a:rPr lang="zh-CN" altLang="en-US" sz="2000" dirty="0"/>
              <a:t>位存放在</a:t>
            </a:r>
            <a:r>
              <a:rPr lang="en-US" altLang="zh-CN" sz="2000" dirty="0"/>
              <a:t>%rdx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128</a:t>
            </a:r>
            <a:r>
              <a:rPr lang="zh-CN" altLang="en-US" sz="2000" dirty="0"/>
              <a:t>位除法：</a:t>
            </a:r>
            <a:r>
              <a:rPr lang="en-US" altLang="zh-CN" sz="2000" dirty="0"/>
              <a:t>128</a:t>
            </a:r>
            <a:r>
              <a:rPr lang="zh-CN" altLang="en-US" sz="2000" dirty="0"/>
              <a:t>位被除数高</a:t>
            </a:r>
            <a:r>
              <a:rPr lang="en-US" altLang="zh-CN" sz="2000" dirty="0"/>
              <a:t>64</a:t>
            </a:r>
            <a:r>
              <a:rPr lang="zh-CN" altLang="en-US" sz="2000" dirty="0"/>
              <a:t>位在</a:t>
            </a:r>
            <a:r>
              <a:rPr lang="en-US" altLang="zh-CN" sz="2000" dirty="0"/>
              <a:t>%rdx</a:t>
            </a:r>
            <a:r>
              <a:rPr lang="zh-CN" altLang="en-US" sz="2000" dirty="0"/>
              <a:t>，低</a:t>
            </a:r>
            <a:r>
              <a:rPr lang="en-US" altLang="zh-CN" sz="2000" dirty="0"/>
              <a:t>64</a:t>
            </a:r>
            <a:r>
              <a:rPr lang="zh-CN" altLang="en-US" sz="2000" dirty="0"/>
              <a:t>位在</a:t>
            </a:r>
            <a:r>
              <a:rPr lang="en-US" altLang="zh-CN" sz="2000" dirty="0"/>
              <a:t>%rax</a:t>
            </a:r>
            <a:r>
              <a:rPr lang="zh-CN" altLang="en-US" sz="2000" dirty="0"/>
              <a:t>；商存于</a:t>
            </a:r>
            <a:r>
              <a:rPr lang="en-US" altLang="zh-CN" sz="2000" dirty="0"/>
              <a:t>%rax</a:t>
            </a:r>
            <a:r>
              <a:rPr lang="zh-CN" altLang="en-US" sz="2000" dirty="0"/>
              <a:t>，余数存于</a:t>
            </a:r>
            <a:r>
              <a:rPr lang="en-US" altLang="zh-CN" sz="2000" dirty="0"/>
              <a:t>%rdx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cqto</a:t>
            </a:r>
            <a:r>
              <a:rPr lang="zh-CN" altLang="en-US" sz="2000" dirty="0"/>
              <a:t>：</a:t>
            </a:r>
            <a:r>
              <a:rPr lang="en-US" altLang="zh-CN" sz="2000" dirty="0"/>
              <a:t>%rax</a:t>
            </a:r>
            <a:r>
              <a:rPr lang="zh-CN" altLang="en-US" sz="2000" dirty="0"/>
              <a:t>符号拓展至</a:t>
            </a:r>
            <a:r>
              <a:rPr lang="en-US" altLang="zh-CN" sz="2000" dirty="0"/>
              <a:t>%rdx</a:t>
            </a:r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94D9B0-DC88-40AB-9D52-035AE4F56BD3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53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1987E-209C-4ED1-AFF6-22DBA1B0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细节问题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6772E-15ED-4181-B9FB-CDD4C5BDE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446245"/>
            <a:ext cx="9347134" cy="488663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Q</a:t>
            </a:r>
            <a:r>
              <a:rPr lang="zh-CN" altLang="en-US" sz="2400" dirty="0"/>
              <a:t>：什么是直接跳转，什么是间接跳转？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A</a:t>
            </a:r>
            <a:r>
              <a:rPr lang="zh-CN" altLang="en-US" sz="2000" dirty="0"/>
              <a:t>：直接跳转的跳转目标作为指令的一部分编码，以标号给出    </a:t>
            </a:r>
            <a:r>
              <a:rPr lang="en-US" altLang="zh-CN" sz="2000" dirty="0"/>
              <a:t>jmp .L1</a:t>
            </a:r>
          </a:p>
          <a:p>
            <a:pPr marL="274320" lvl="1" indent="0">
              <a:lnSpc>
                <a:spcPct val="120000"/>
              </a:lnSpc>
              <a:buNone/>
            </a:pPr>
            <a:r>
              <a:rPr lang="en-US" altLang="zh-CN" sz="2000" dirty="0"/>
              <a:t>         </a:t>
            </a:r>
            <a:r>
              <a:rPr lang="zh-CN" altLang="en-US" sz="2000" dirty="0"/>
              <a:t>间接跳转的目标从寄存器或者内存中读出     </a:t>
            </a:r>
            <a:r>
              <a:rPr lang="en-US" altLang="zh-CN" sz="2000" dirty="0"/>
              <a:t>jmp *%rax</a:t>
            </a:r>
            <a:r>
              <a:rPr lang="zh-CN" altLang="en-US" sz="2000" dirty="0"/>
              <a:t>（</a:t>
            </a:r>
            <a:r>
              <a:rPr lang="en-US" altLang="zh-CN" sz="2000" dirty="0"/>
              <a:t>P139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Q</a:t>
            </a:r>
            <a:r>
              <a:rPr lang="zh-CN" altLang="en-US" sz="2400" dirty="0"/>
              <a:t>：</a:t>
            </a:r>
            <a:r>
              <a:rPr lang="en-US" altLang="zh-CN" sz="2400" dirty="0"/>
              <a:t>jmp </a:t>
            </a:r>
            <a:r>
              <a:rPr lang="zh-CN" altLang="en-US" sz="2400" dirty="0"/>
              <a:t>*</a:t>
            </a:r>
            <a:r>
              <a:rPr lang="en-US" altLang="zh-CN" sz="2400" dirty="0"/>
              <a:t>%rax </a:t>
            </a:r>
            <a:r>
              <a:rPr lang="zh-CN" altLang="en-US" sz="2400" dirty="0"/>
              <a:t>与 </a:t>
            </a:r>
            <a:r>
              <a:rPr lang="en-US" altLang="zh-CN" sz="2400" dirty="0"/>
              <a:t>jmp *(%rax)</a:t>
            </a:r>
            <a:r>
              <a:rPr lang="zh-CN" altLang="en-US" sz="2400" dirty="0"/>
              <a:t>的区别？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A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en-US" altLang="zh-CN" sz="2000" dirty="0" err="1"/>
              <a:t>jmp</a:t>
            </a:r>
            <a:r>
              <a:rPr lang="en-US" altLang="zh-CN" sz="2000" dirty="0"/>
              <a:t> *%rax</a:t>
            </a:r>
            <a:r>
              <a:rPr lang="zh-CN" altLang="en-US" sz="2000" dirty="0"/>
              <a:t>以寄存器中的值作为跳转目标</a:t>
            </a:r>
            <a:endParaRPr lang="en-US" altLang="zh-CN" sz="2000" dirty="0"/>
          </a:p>
          <a:p>
            <a:pPr marL="274320" lvl="1" indent="0">
              <a:lnSpc>
                <a:spcPct val="120000"/>
              </a:lnSpc>
              <a:buNone/>
            </a:pPr>
            <a:r>
              <a:rPr lang="en-US" altLang="zh-CN" sz="2000" dirty="0"/>
              <a:t>          jmp *(%rax)</a:t>
            </a:r>
            <a:r>
              <a:rPr lang="zh-CN" altLang="en-US" sz="2000" dirty="0"/>
              <a:t>以寄存器中的值作为地址，从内存中读出跳转目标（</a:t>
            </a:r>
            <a:r>
              <a:rPr lang="en-US" altLang="zh-CN" sz="2000" dirty="0"/>
              <a:t>P139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400" dirty="0"/>
              <a:t>Q</a:t>
            </a:r>
            <a:r>
              <a:rPr lang="zh-CN" altLang="en-US" sz="2400" dirty="0">
                <a:sym typeface="Wingdings" panose="05000000000000000000" pitchFamily="2" charset="2"/>
              </a:rPr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(</a:t>
            </a:r>
            <a:r>
              <a:rPr lang="zh-CN" altLang="en-US" sz="2400" dirty="0">
                <a:sym typeface="Wingdings" panose="05000000000000000000" pitchFamily="2" charset="2"/>
              </a:rPr>
              <a:t>判断</a:t>
            </a:r>
            <a:r>
              <a:rPr lang="en-US" altLang="zh-CN" sz="2400" dirty="0">
                <a:sym typeface="Wingdings" panose="05000000000000000000" pitchFamily="2" charset="2"/>
              </a:rPr>
              <a:t>) CMOV</a:t>
            </a:r>
            <a:r>
              <a:rPr lang="zh-CN" altLang="en-US" sz="2400" dirty="0">
                <a:sym typeface="Wingdings" panose="05000000000000000000" pitchFamily="2" charset="2"/>
              </a:rPr>
              <a:t>类指令和</a:t>
            </a:r>
            <a:r>
              <a:rPr lang="en-US" altLang="zh-CN" sz="2400" dirty="0">
                <a:sym typeface="Wingdings" panose="05000000000000000000" pitchFamily="2" charset="2"/>
              </a:rPr>
              <a:t>MOV</a:t>
            </a:r>
            <a:r>
              <a:rPr lang="zh-CN" altLang="en-US" sz="2400" dirty="0">
                <a:sym typeface="Wingdings" panose="05000000000000000000" pitchFamily="2" charset="2"/>
              </a:rPr>
              <a:t>类指令相同，都可以以内存地址作为传送目标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lvl="1"/>
            <a:r>
              <a:rPr lang="en-US" altLang="zh-CN" sz="2000" dirty="0">
                <a:sym typeface="Wingdings" panose="05000000000000000000" pitchFamily="2" charset="2"/>
              </a:rPr>
              <a:t>A</a:t>
            </a:r>
            <a:r>
              <a:rPr lang="zh-CN" altLang="en-US" sz="2000" dirty="0">
                <a:sym typeface="Wingdings" panose="05000000000000000000" pitchFamily="2" charset="2"/>
              </a:rPr>
              <a:t>：错误，条件传送的两个操作数分别为：寄存器和内存地址</a:t>
            </a:r>
            <a:r>
              <a:rPr lang="en-US" altLang="zh-CN" sz="2000" dirty="0">
                <a:sym typeface="Wingdings" panose="05000000000000000000" pitchFamily="2" charset="2"/>
              </a:rPr>
              <a:t>S</a:t>
            </a:r>
            <a:r>
              <a:rPr lang="zh-CN" altLang="en-US" sz="2000" dirty="0">
                <a:sym typeface="Wingdings" panose="05000000000000000000" pitchFamily="2" charset="2"/>
              </a:rPr>
              <a:t>、目的</a:t>
            </a:r>
            <a:r>
              <a:rPr lang="zh-CN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寄存器</a:t>
            </a:r>
            <a:r>
              <a:rPr lang="en-US" altLang="zh-CN" sz="2000" dirty="0">
                <a:sym typeface="Wingdings" panose="05000000000000000000" pitchFamily="2" charset="2"/>
              </a:rPr>
              <a:t>R</a:t>
            </a:r>
            <a:r>
              <a:rPr lang="zh-CN" altLang="en-US" sz="2000" dirty="0">
                <a:sym typeface="Wingdings" panose="05000000000000000000" pitchFamily="2" charset="2"/>
              </a:rPr>
              <a:t>（</a:t>
            </a:r>
            <a:r>
              <a:rPr lang="en-US" altLang="zh-CN" sz="2000" dirty="0">
                <a:sym typeface="Wingdings" panose="05000000000000000000" pitchFamily="2" charset="2"/>
              </a:rPr>
              <a:t>P146</a:t>
            </a:r>
            <a:r>
              <a:rPr lang="zh-CN" altLang="en-US" sz="2000" dirty="0">
                <a:sym typeface="Wingdings" panose="05000000000000000000" pitchFamily="2" charset="2"/>
              </a:rPr>
              <a:t>）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r>
              <a:rPr lang="en-US" altLang="zh-CN" sz="2400" dirty="0"/>
              <a:t>Q</a:t>
            </a:r>
            <a:r>
              <a:rPr lang="zh-CN" altLang="en-US" sz="2400" dirty="0"/>
              <a:t>：条件传送支持传送多长的数据？</a:t>
            </a:r>
            <a:endParaRPr lang="en-US" altLang="zh-CN" sz="2400" dirty="0"/>
          </a:p>
          <a:p>
            <a:pPr lvl="1"/>
            <a:r>
              <a:rPr lang="en-US" altLang="zh-CN" sz="2000" dirty="0"/>
              <a:t>A</a:t>
            </a:r>
            <a:r>
              <a:rPr lang="zh-CN" altLang="en-US" sz="2000" dirty="0"/>
              <a:t>：</a:t>
            </a:r>
            <a:r>
              <a:rPr lang="en-US" altLang="zh-CN" sz="2000" dirty="0"/>
              <a:t>16</a:t>
            </a:r>
            <a:r>
              <a:rPr lang="zh-CN" altLang="en-US" sz="2000" dirty="0"/>
              <a:t>位、</a:t>
            </a:r>
            <a:r>
              <a:rPr lang="en-US" altLang="zh-CN" sz="2000" dirty="0"/>
              <a:t>32</a:t>
            </a:r>
            <a:r>
              <a:rPr lang="zh-CN" altLang="en-US" sz="2000" dirty="0"/>
              <a:t>位、</a:t>
            </a:r>
            <a:r>
              <a:rPr lang="en-US" altLang="zh-CN" sz="2000" dirty="0"/>
              <a:t>64</a:t>
            </a:r>
            <a:r>
              <a:rPr lang="zh-CN" altLang="en-US" sz="2000" dirty="0"/>
              <a:t>位，</a:t>
            </a:r>
            <a:r>
              <a:rPr lang="zh-CN" altLang="en-US" sz="2000" dirty="0">
                <a:solidFill>
                  <a:srgbClr val="FF0000"/>
                </a:solidFill>
              </a:rPr>
              <a:t>不支持单字节的条件传送</a:t>
            </a:r>
            <a:r>
              <a:rPr lang="zh-CN" altLang="en-US" sz="2000" dirty="0">
                <a:sym typeface="Wingdings" panose="05000000000000000000" pitchFamily="2" charset="2"/>
              </a:rPr>
              <a:t>（</a:t>
            </a:r>
            <a:r>
              <a:rPr lang="en-US" altLang="zh-CN" sz="2000" dirty="0">
                <a:sym typeface="Wingdings" panose="05000000000000000000" pitchFamily="2" charset="2"/>
              </a:rPr>
              <a:t>P146</a:t>
            </a:r>
            <a:r>
              <a:rPr lang="zh-CN" altLang="en-US" sz="2000" dirty="0">
                <a:sym typeface="Wingdings" panose="05000000000000000000" pitchFamily="2" charset="2"/>
              </a:rPr>
              <a:t>）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pPr lvl="1"/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798BB0-F1F7-4FF6-A62E-163EE000E4CA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29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6772E-15ED-4181-B9FB-CDD4C5BDE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44" y="552451"/>
            <a:ext cx="11430436" cy="488663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指令类小结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MOV </a:t>
            </a:r>
            <a:r>
              <a:rPr lang="zh-CN" altLang="en-US" dirty="0"/>
              <a:t>源操作数是立即数时，</a:t>
            </a:r>
            <a:r>
              <a:rPr lang="en-US" altLang="zh-CN" dirty="0" err="1"/>
              <a:t>movl</a:t>
            </a:r>
            <a:r>
              <a:rPr lang="zh-CN" altLang="en-US" dirty="0"/>
              <a:t>零扩展到</a:t>
            </a:r>
            <a:r>
              <a:rPr lang="en-US" altLang="zh-CN" dirty="0"/>
              <a:t>64</a:t>
            </a:r>
            <a:r>
              <a:rPr lang="zh-CN" altLang="en-US" dirty="0"/>
              <a:t>位；</a:t>
            </a:r>
            <a:r>
              <a:rPr lang="en-US" altLang="zh-CN" dirty="0" err="1"/>
              <a:t>movq</a:t>
            </a:r>
            <a:r>
              <a:rPr lang="zh-CN" altLang="en-US" dirty="0"/>
              <a:t>符号扩展到</a:t>
            </a:r>
            <a:r>
              <a:rPr lang="en-US" altLang="zh-CN" dirty="0"/>
              <a:t>64</a:t>
            </a:r>
            <a:r>
              <a:rPr lang="zh-CN" altLang="en-US" dirty="0"/>
              <a:t>位，</a:t>
            </a:r>
            <a:r>
              <a:rPr lang="en-US" altLang="zh-CN" dirty="0" err="1"/>
              <a:t>movabsq</a:t>
            </a:r>
            <a:r>
              <a:rPr lang="zh-CN" altLang="en-US" dirty="0"/>
              <a:t>传送绝对的四字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CMP</a:t>
            </a:r>
            <a:r>
              <a:rPr lang="zh-CN" altLang="en-US" sz="2400" dirty="0"/>
              <a:t>， </a:t>
            </a:r>
            <a:r>
              <a:rPr lang="en-US" altLang="zh-CN" sz="2400" dirty="0"/>
              <a:t>TEST </a:t>
            </a:r>
            <a:r>
              <a:rPr lang="zh-CN" altLang="en-US" sz="2400" dirty="0"/>
              <a:t>不改变寄存器</a:t>
            </a:r>
            <a:r>
              <a:rPr lang="en-US" altLang="zh-CN" sz="2400" dirty="0"/>
              <a:t>,</a:t>
            </a:r>
            <a:r>
              <a:rPr lang="en-US" altLang="zh-CN" sz="2400" dirty="0" err="1"/>
              <a:t>leaq</a:t>
            </a:r>
            <a:r>
              <a:rPr lang="zh-CN" altLang="en-US" sz="2400" dirty="0"/>
              <a:t>不改变条件码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逻辑运算将进位和溢出设置为</a:t>
            </a:r>
            <a:r>
              <a:rPr lang="en-US" altLang="zh-CN" sz="2400" dirty="0"/>
              <a:t>0</a:t>
            </a:r>
            <a:r>
              <a:rPr lang="zh-CN" altLang="en-US" sz="2400" dirty="0"/>
              <a:t>；</a:t>
            </a:r>
            <a:r>
              <a:rPr lang="en-US" altLang="zh-CN" sz="2400" dirty="0"/>
              <a:t>INC</a:t>
            </a:r>
            <a:r>
              <a:rPr lang="zh-CN" altLang="en-US" sz="2400" dirty="0"/>
              <a:t>不进位；</a:t>
            </a:r>
            <a:r>
              <a:rPr lang="en-US" altLang="zh-CN" sz="2400" dirty="0"/>
              <a:t>XOR</a:t>
            </a:r>
            <a:r>
              <a:rPr lang="zh-CN" altLang="en-US" sz="2400" dirty="0"/>
              <a:t>用于将寄存器清零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移位操作将溢出标志设置为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SAR</a:t>
            </a:r>
            <a:r>
              <a:rPr lang="zh-CN" altLang="en-US" sz="2400" dirty="0"/>
              <a:t>是算术，</a:t>
            </a:r>
            <a:r>
              <a:rPr lang="en-US" altLang="zh-CN" sz="2400" dirty="0"/>
              <a:t>SHR</a:t>
            </a:r>
            <a:r>
              <a:rPr lang="zh-CN" altLang="en-US" sz="2400" dirty="0"/>
              <a:t>是逻辑。移位量可以是立即数（高位截断），或寄存器（只能是</a:t>
            </a:r>
            <a:r>
              <a:rPr lang="en-US" altLang="zh-CN" sz="2400" dirty="0"/>
              <a:t>%cl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SET </a:t>
            </a:r>
            <a:r>
              <a:rPr lang="zh-CN" altLang="en-US" sz="2400" dirty="0"/>
              <a:t>只能作用于单字节（寄存器或内存）；</a:t>
            </a:r>
            <a:r>
              <a:rPr lang="en-US" altLang="zh-CN" sz="2400" dirty="0"/>
              <a:t>CMOV</a:t>
            </a:r>
            <a:r>
              <a:rPr lang="zh-CN" altLang="en-US" sz="2400" dirty="0"/>
              <a:t>不支持单字节条件传送，且目的操作数必须是寄存器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 err="1"/>
              <a:t>cltq</a:t>
            </a:r>
            <a:r>
              <a:rPr lang="zh-CN" altLang="en-US" sz="2400" dirty="0"/>
              <a:t>把</a:t>
            </a:r>
            <a:r>
              <a:rPr lang="en-US" altLang="zh-CN" sz="2400" dirty="0"/>
              <a:t>%</a:t>
            </a:r>
            <a:r>
              <a:rPr lang="en-US" altLang="zh-CN" sz="2400" dirty="0" err="1"/>
              <a:t>eax</a:t>
            </a:r>
            <a:r>
              <a:rPr lang="zh-CN" altLang="en-US" sz="2400" dirty="0"/>
              <a:t>符号扩展到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rax;cqto</a:t>
            </a:r>
            <a:r>
              <a:rPr lang="zh-CN" altLang="en-US" sz="2400" dirty="0"/>
              <a:t>把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zh-CN" altLang="en-US" sz="2400" dirty="0"/>
              <a:t>符号扩展到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rdx</a:t>
            </a:r>
            <a:r>
              <a:rPr lang="zh-CN" altLang="en-US" sz="2400" dirty="0"/>
              <a:t>：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DIV/IDIV</a:t>
            </a:r>
            <a:r>
              <a:rPr lang="zh-CN" altLang="en-US" sz="2400" dirty="0"/>
              <a:t>：计算商和余数只需要一条指令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798BB0-F1F7-4FF6-A62E-163EE000E4CA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888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*</a:t>
            </a:r>
            <a:r>
              <a:rPr lang="zh-CN" altLang="en-US" dirty="0"/>
              <a:t>例题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6D49F7-837F-4844-B2A5-46BFFB2C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007"/>
            <a:ext cx="3763356" cy="139288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378D3C-9AC5-4022-A019-9D3DAF464EDB}"/>
              </a:ext>
            </a:extLst>
          </p:cNvPr>
          <p:cNvSpPr/>
          <p:nvPr/>
        </p:nvSpPr>
        <p:spPr>
          <a:xfrm>
            <a:off x="599242" y="4676216"/>
            <a:ext cx="10470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n-US" altLang="zh-CN" sz="54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zh-CN" altLang="en-US" sz="5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4E598C0-0965-4B0A-9E02-38C7FF77F473}"/>
              </a:ext>
            </a:extLst>
          </p:cNvPr>
          <p:cNvGrpSpPr/>
          <p:nvPr/>
        </p:nvGrpSpPr>
        <p:grpSpPr>
          <a:xfrm>
            <a:off x="3741576" y="-561"/>
            <a:ext cx="8450425" cy="6866806"/>
            <a:chOff x="5934075" y="1129005"/>
            <a:chExt cx="6257925" cy="508518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637CEFD-4518-43EC-A774-63744192F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50"/>
            <a:stretch/>
          </p:blipFill>
          <p:spPr>
            <a:xfrm>
              <a:off x="5934075" y="1129005"/>
              <a:ext cx="6257925" cy="5085183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5BEE476-DBC9-471A-BDF9-C445A4B5252F}"/>
                </a:ext>
              </a:extLst>
            </p:cNvPr>
            <p:cNvSpPr/>
            <p:nvPr/>
          </p:nvSpPr>
          <p:spPr>
            <a:xfrm>
              <a:off x="8117633" y="5137881"/>
              <a:ext cx="2985796" cy="357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642D093-CFAE-43B4-94C1-D596884A0C12}"/>
              </a:ext>
            </a:extLst>
          </p:cNvPr>
          <p:cNvSpPr/>
          <p:nvPr/>
        </p:nvSpPr>
        <p:spPr>
          <a:xfrm>
            <a:off x="-114383" y="-77878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上节课回顾</a:t>
            </a:r>
          </a:p>
        </p:txBody>
      </p:sp>
    </p:spTree>
    <p:extLst>
      <p:ext uri="{BB962C8B-B14F-4D97-AF65-F5344CB8AC3E}">
        <p14:creationId xmlns:p14="http://schemas.microsoft.com/office/powerpoint/2010/main" val="4096029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6BE19-65E0-451A-AB71-8CDCAD9B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</a:t>
            </a:r>
            <a:r>
              <a:rPr lang="zh-CN" altLang="en-US" dirty="0"/>
              <a:t>寻址：目标地址</a:t>
            </a:r>
            <a:r>
              <a:rPr lang="en-US" altLang="zh-CN" dirty="0"/>
              <a:t>-</a:t>
            </a:r>
            <a:r>
              <a:rPr lang="zh-CN" altLang="en-US" dirty="0"/>
              <a:t>下一指令地址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DFDF15-5D23-4456-9DAC-AA1B4028CD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7731"/>
            <a:ext cx="5181600" cy="3607126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D9190B9-CB00-4F36-9530-CF5E01009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246551"/>
            <a:ext cx="5181600" cy="15094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5B77D7-377A-40DD-8574-FCF9566F05FD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383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7969B-1A80-4808-87DE-41D551A2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条件分支长什么样子？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15CB417-763A-46AC-9938-CA19FC9D0C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1635" y="1825625"/>
            <a:ext cx="3654730" cy="4351338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31EC516-7D50-4D0E-811C-7D228E128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67775"/>
            <a:ext cx="5181600" cy="34670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C7654CB-CD61-4098-9ACD-4A15A4BDAAF3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0422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02F7A-6215-4BBE-907A-8AF2F988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条件分支的替代：条件传送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70C78A-AC9E-413B-A064-BC529FD02D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v = x ? y : z</a:t>
            </a:r>
          </a:p>
          <a:p>
            <a:r>
              <a:rPr lang="zh-CN" altLang="en-US" dirty="0"/>
              <a:t>不允许有副作用。不允许在运算</a:t>
            </a:r>
            <a:r>
              <a:rPr lang="en-US" altLang="zh-CN" dirty="0"/>
              <a:t>y</a:t>
            </a:r>
            <a:r>
              <a:rPr lang="zh-CN" altLang="en-US" dirty="0"/>
              <a:t>和</a:t>
            </a:r>
            <a:r>
              <a:rPr lang="en-US" altLang="zh-CN" dirty="0"/>
              <a:t>z</a:t>
            </a:r>
            <a:r>
              <a:rPr lang="zh-CN" altLang="en-US" dirty="0"/>
              <a:t>时修改了条件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38081AC-3C15-4B5E-9214-B098C4243E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3129"/>
            <a:ext cx="5181600" cy="30763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3889D9-C3DC-49F8-921D-707359616C63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2137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423E1-AB15-4E66-BCD6-8F9937B3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跳转表不是不停</a:t>
            </a:r>
            <a:r>
              <a:rPr lang="en-US" altLang="zh-CN" dirty="0"/>
              <a:t>if else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F396B1-BDB6-40F1-BB34-5E220F1F93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8350" y="1825625"/>
            <a:ext cx="4801300" cy="4351338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9F05D80-F346-491A-B9A8-B188ABAB6A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98710"/>
            <a:ext cx="5181600" cy="2405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6CBD40-CB28-4090-88F1-347FFF06E599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9657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F6C15-5EB5-47A3-A037-1B66E5AD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运行时栈的结构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276EA-2030-4C62-94D6-14131EA3B2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call</a:t>
            </a:r>
            <a:r>
              <a:rPr lang="zh-CN" altLang="en-US" dirty="0"/>
              <a:t>指令的直接调用，注意机器码</a:t>
            </a:r>
            <a:r>
              <a:rPr lang="en-US" altLang="zh-CN" dirty="0"/>
              <a:t>PC</a:t>
            </a:r>
            <a:r>
              <a:rPr lang="zh-CN" altLang="en-US" dirty="0"/>
              <a:t>寻址还是绝对寻址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call &lt;</a:t>
            </a:r>
            <a:r>
              <a:rPr lang="en-US" altLang="zh-CN" dirty="0" err="1"/>
              <a:t>multstore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r>
              <a:rPr lang="zh-CN" altLang="en-US" dirty="0"/>
              <a:t>间接调用</a:t>
            </a:r>
            <a:r>
              <a:rPr lang="en-US" altLang="zh-CN" dirty="0"/>
              <a:t>call *(%</a:t>
            </a:r>
            <a:r>
              <a:rPr lang="en-US" altLang="zh-CN" dirty="0" err="1"/>
              <a:t>rax</a:t>
            </a:r>
            <a:r>
              <a:rPr lang="en-US" altLang="zh-CN" dirty="0"/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D248C9-261D-4DFA-8E5B-F61D553E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248" y="0"/>
            <a:ext cx="4616752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A1AFAE-BF66-4FD4-8858-5AA753A94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4" y="3429000"/>
            <a:ext cx="8571226" cy="9384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AA4E739-85C2-435F-A7E4-634B510875A8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8663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7D1DA-CA01-45EF-ACC9-71BB2FD5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栈与函数调用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AF7C5-D85A-400B-AE2A-983A972B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03" y="1502228"/>
            <a:ext cx="10515600" cy="486696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能力要求：快速阅读并理解汇编代码，综合性强，需要足够熟练。据往年看，期中考试中难度仅次于流水线。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题型：选择题；非选择题（</a:t>
            </a:r>
            <a:r>
              <a:rPr lang="en-US" altLang="zh-CN" sz="2400" dirty="0"/>
              <a:t>C</a:t>
            </a:r>
            <a:r>
              <a:rPr lang="zh-CN" altLang="en-US" sz="2400" dirty="0"/>
              <a:t>代码，汇编代码的对照填空，补全栈中数据）</a:t>
            </a:r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概念明确：寄存器组是唯一被所有过程共享的资源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什么时候用到栈？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寄存器不够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对局部变量取址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要求局部变量能够用指针访问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sz="1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85FDF0-8969-4AFF-8196-E5F44CBA750C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2034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7D1DA-CA01-45EF-ACC9-71BB2FD5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栈与函数调用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AF7C5-D85A-400B-AE2A-983A972B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03" y="1502228"/>
            <a:ext cx="6211391" cy="486696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call</a:t>
            </a:r>
            <a:r>
              <a:rPr lang="zh-CN" altLang="en-US" sz="2400" dirty="0"/>
              <a:t>指令</a:t>
            </a:r>
            <a:endParaRPr lang="en-US" altLang="zh-CN" sz="2400" dirty="0"/>
          </a:p>
          <a:p>
            <a:pPr lvl="1"/>
            <a:r>
              <a:rPr lang="zh-CN" altLang="en-US" dirty="0"/>
              <a:t>参数压栈（参数大于</a:t>
            </a:r>
            <a:r>
              <a:rPr lang="en-US" altLang="zh-CN" dirty="0"/>
              <a:t>6</a:t>
            </a:r>
            <a:r>
              <a:rPr lang="zh-CN" altLang="en-US" dirty="0"/>
              <a:t>个时，按照地址由低到高的顺序存储在栈中，栈上数据</a:t>
            </a:r>
            <a:r>
              <a:rPr lang="en-US" altLang="zh-CN" dirty="0"/>
              <a:t>8</a:t>
            </a:r>
            <a:r>
              <a:rPr lang="zh-CN" altLang="en-US" dirty="0"/>
              <a:t>字节对齐）</a:t>
            </a:r>
            <a:endParaRPr lang="en-US" altLang="zh-CN" dirty="0"/>
          </a:p>
          <a:p>
            <a:pPr lvl="1"/>
            <a:r>
              <a:rPr lang="zh-CN" altLang="en-US" dirty="0"/>
              <a:t>返回地址入栈（注意是下一条指令的地址，不是当前指令的地址）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r>
              <a:rPr lang="zh-CN" altLang="en-US" dirty="0"/>
              <a:t>其他操作</a:t>
            </a:r>
            <a:endParaRPr lang="en-US" altLang="zh-CN" dirty="0"/>
          </a:p>
          <a:p>
            <a:pPr lvl="1"/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栈上局部存储（</a:t>
            </a:r>
            <a:r>
              <a:rPr lang="en-US" altLang="zh-CN" sz="2400" dirty="0"/>
              <a:t>64</a:t>
            </a:r>
            <a:r>
              <a:rPr lang="zh-CN" altLang="en-US" sz="2400" dirty="0"/>
              <a:t>位为例）</a:t>
            </a:r>
            <a:endParaRPr lang="en-US" altLang="zh-CN" sz="2400" dirty="0"/>
          </a:p>
          <a:p>
            <a:pPr lvl="1"/>
            <a:r>
              <a:rPr lang="zh-CN" altLang="en-US" dirty="0"/>
              <a:t>寄存器传参 </a:t>
            </a:r>
            <a:r>
              <a:rPr lang="en-US" altLang="zh-CN" dirty="0"/>
              <a:t>%</a:t>
            </a:r>
            <a:r>
              <a:rPr lang="en-US" altLang="zh-CN" dirty="0" err="1"/>
              <a:t>rdi</a:t>
            </a:r>
            <a:r>
              <a:rPr lang="en-US" altLang="zh-CN" dirty="0"/>
              <a:t> %</a:t>
            </a:r>
            <a:r>
              <a:rPr lang="en-US" altLang="zh-CN" dirty="0" err="1"/>
              <a:t>rsi</a:t>
            </a:r>
            <a:r>
              <a:rPr lang="en-US" altLang="zh-CN" dirty="0"/>
              <a:t> %</a:t>
            </a:r>
            <a:r>
              <a:rPr lang="en-US" altLang="zh-CN" dirty="0" err="1"/>
              <a:t>rdx</a:t>
            </a:r>
            <a:r>
              <a:rPr lang="en-US" altLang="zh-CN" dirty="0"/>
              <a:t> %</a:t>
            </a:r>
            <a:r>
              <a:rPr lang="en-US" altLang="zh-CN" dirty="0" err="1"/>
              <a:t>rcx</a:t>
            </a:r>
            <a:r>
              <a:rPr lang="zh-CN" altLang="en-US" dirty="0"/>
              <a:t> </a:t>
            </a:r>
            <a:r>
              <a:rPr lang="en-US" altLang="zh-CN" dirty="0"/>
              <a:t>%r8 %r9</a:t>
            </a:r>
          </a:p>
          <a:p>
            <a:pPr lvl="1"/>
            <a:r>
              <a:rPr lang="zh-CN" altLang="en-US" dirty="0"/>
              <a:t>返回值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endParaRPr lang="en-US" altLang="zh-CN" dirty="0"/>
          </a:p>
          <a:p>
            <a:pPr lvl="1"/>
            <a:r>
              <a:rPr lang="zh-CN" altLang="en-US" dirty="0"/>
              <a:t>被调用者保存寄存器：</a:t>
            </a:r>
            <a:r>
              <a:rPr lang="en-US" altLang="zh-CN" dirty="0"/>
              <a:t>%</a:t>
            </a:r>
            <a:r>
              <a:rPr lang="en-US" altLang="zh-CN" dirty="0" err="1"/>
              <a:t>rbx</a:t>
            </a:r>
            <a:r>
              <a:rPr lang="en-US" altLang="zh-CN" dirty="0"/>
              <a:t> %</a:t>
            </a:r>
            <a:r>
              <a:rPr lang="en-US" altLang="zh-CN" dirty="0" err="1"/>
              <a:t>rbp</a:t>
            </a:r>
            <a:r>
              <a:rPr lang="en-US" altLang="zh-CN" dirty="0"/>
              <a:t> %r12-%r15</a:t>
            </a:r>
            <a:r>
              <a:rPr lang="zh-CN" altLang="en-US" dirty="0"/>
              <a:t>；调用者保存寄存器：除了</a:t>
            </a:r>
            <a:r>
              <a:rPr lang="en-US" altLang="zh-CN" dirty="0"/>
              <a:t>%</a:t>
            </a:r>
            <a:r>
              <a:rPr lang="en-US" altLang="zh-CN" dirty="0" err="1"/>
              <a:t>rsp</a:t>
            </a:r>
            <a:r>
              <a:rPr lang="zh-CN" altLang="en-US" dirty="0"/>
              <a:t>的其他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23AF85-549A-42A1-90E7-23EBF5A9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127" y="531322"/>
            <a:ext cx="4010783" cy="57953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A2444F-6E21-4F46-9EE5-19875E2A320E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518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B6C086-6E73-480C-BD0D-72171791A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5141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accent6">
                        <a:lumMod val="50000"/>
                      </a:schemeClr>
                    </a:solidFill>
                  </a:rPr>
                  <a:t>有符号数（无符号数）加法（乘法）具有位级等价性（用这一条加快解题速度）</a:t>
                </a:r>
                <a:endParaRPr lang="en-US" altLang="zh-CN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accent6">
                        <a:lumMod val="50000"/>
                      </a:schemeClr>
                    </a:solidFill>
                  </a:rPr>
                  <a:t>整数除法总是舍入到</a:t>
                </a:r>
                <a:r>
                  <a:rPr lang="en-US" altLang="zh-CN" dirty="0">
                    <a:solidFill>
                      <a:schemeClr val="accent6">
                        <a:lumMod val="50000"/>
                      </a:schemeClr>
                    </a:solidFill>
                  </a:rPr>
                  <a:t>0</a:t>
                </a:r>
                <a:r>
                  <a:rPr lang="zh-CN" altLang="en-US" dirty="0">
                    <a:solidFill>
                      <a:schemeClr val="accent6">
                        <a:lumMod val="50000"/>
                      </a:schemeClr>
                    </a:solidFill>
                  </a:rPr>
                  <a:t>（不要与浮点“向偶数舍入”混淆）、</a:t>
                </a:r>
                <a:endParaRPr lang="en-US" altLang="zh-CN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zh-CN" altLang="en-US" dirty="0">
                    <a:solidFill>
                      <a:schemeClr val="accent6">
                        <a:lumMod val="50000"/>
                      </a:schemeClr>
                    </a:solidFill>
                  </a:rPr>
                  <a:t>特别地，</a:t>
                </a:r>
                <a:r>
                  <a:rPr lang="en-US" altLang="zh-CN" dirty="0">
                    <a:solidFill>
                      <a:schemeClr val="accent6">
                        <a:lumMod val="50000"/>
                      </a:schemeClr>
                    </a:solidFill>
                  </a:rPr>
                  <a:t>(x&lt;0 ? x + (1&lt;&lt;k) – 1 : x)&gt;&gt;k</a:t>
                </a:r>
                <a:r>
                  <a:rPr lang="zh-CN" altLang="en-US" dirty="0">
                    <a:solidFill>
                      <a:schemeClr val="accent6">
                        <a:lumMod val="50000"/>
                      </a:schemeClr>
                    </a:solidFill>
                  </a:rPr>
                  <a:t>会计算</a:t>
                </a:r>
                <a:r>
                  <a:rPr lang="en-US" altLang="zh-CN" dirty="0">
                    <a:solidFill>
                      <a:schemeClr val="accent6">
                        <a:lumMod val="50000"/>
                      </a:schemeClr>
                    </a:solidFill>
                  </a:rPr>
                  <a:t>x/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B6C086-6E73-480C-BD0D-72171791A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141" y="1690688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584F51F-A81B-457F-8E52-434290506A22}"/>
              </a:ext>
            </a:extLst>
          </p:cNvPr>
          <p:cNvSpPr/>
          <p:nvPr/>
        </p:nvSpPr>
        <p:spPr>
          <a:xfrm>
            <a:off x="-114383" y="-77878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上节课回顾</a:t>
            </a:r>
          </a:p>
        </p:txBody>
      </p:sp>
    </p:spTree>
    <p:extLst>
      <p:ext uri="{BB962C8B-B14F-4D97-AF65-F5344CB8AC3E}">
        <p14:creationId xmlns:p14="http://schemas.microsoft.com/office/powerpoint/2010/main" val="382774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6C086-6E73-480C-BD0D-72171791A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符号位</a:t>
            </a:r>
            <a:r>
              <a:rPr lang="en-US" altLang="zh-CN" dirty="0"/>
              <a:t>(s)</a:t>
            </a:r>
            <a:r>
              <a:rPr lang="zh-CN" altLang="en-US" dirty="0"/>
              <a:t>：阶码位</a:t>
            </a:r>
            <a:r>
              <a:rPr lang="en-US" altLang="zh-CN" dirty="0"/>
              <a:t>(k)</a:t>
            </a:r>
            <a:r>
              <a:rPr lang="zh-CN" altLang="en-US" dirty="0"/>
              <a:t>：尾数位</a:t>
            </a:r>
            <a:r>
              <a:rPr lang="en-US" altLang="zh-CN" dirty="0"/>
              <a:t>(n)</a:t>
            </a:r>
          </a:p>
          <a:p>
            <a:r>
              <a:rPr lang="zh-CN" altLang="en-US" dirty="0"/>
              <a:t>单精度 </a:t>
            </a:r>
            <a:r>
              <a:rPr lang="en-US" altLang="zh-CN" dirty="0"/>
              <a:t>1:8:23</a:t>
            </a:r>
            <a:r>
              <a:rPr lang="zh-CN" altLang="en-US" dirty="0"/>
              <a:t>；双精度</a:t>
            </a:r>
            <a:r>
              <a:rPr lang="en-US" altLang="zh-CN" dirty="0"/>
              <a:t>1:11:52</a:t>
            </a:r>
          </a:p>
          <a:p>
            <a:r>
              <a:rPr lang="zh-CN" altLang="en-US" dirty="0"/>
              <a:t>熟练掌握规格化数，非规格化数，无穷大，非数的表示和比较（例如无穷大之间和非数之间的比较）；快速进行浮点数和十进制数的转化；能推导或提前识记特殊数值（如浮点可精确表示的最大整数，最大规格化数，最大非规格化数，最小非规格化数，最小非负非规格化数等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8D5A12-7EC8-4A31-A67B-3802A23F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52" y="4456185"/>
            <a:ext cx="6165980" cy="21947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D21737-31E9-44FC-86B7-26183FF870B5}"/>
              </a:ext>
            </a:extLst>
          </p:cNvPr>
          <p:cNvSpPr/>
          <p:nvPr/>
        </p:nvSpPr>
        <p:spPr>
          <a:xfrm>
            <a:off x="-114383" y="-77878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上节课回顾</a:t>
            </a:r>
          </a:p>
        </p:txBody>
      </p:sp>
    </p:spTree>
    <p:extLst>
      <p:ext uri="{BB962C8B-B14F-4D97-AF65-F5344CB8AC3E}">
        <p14:creationId xmlns:p14="http://schemas.microsoft.com/office/powerpoint/2010/main" val="3559742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DDAE-C35E-4D10-986F-00A557FF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浮点舍入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6C086-6E73-480C-BD0D-72171791A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向最近的值舍入：那中间值怎么办？四种处理方式</a:t>
            </a:r>
            <a:endParaRPr lang="en-US" altLang="zh-CN" dirty="0"/>
          </a:p>
          <a:p>
            <a:r>
              <a:rPr lang="zh-CN" altLang="en-US" dirty="0"/>
              <a:t>向上舍入</a:t>
            </a:r>
            <a:endParaRPr lang="en-US" altLang="zh-CN" dirty="0"/>
          </a:p>
          <a:p>
            <a:r>
              <a:rPr lang="zh-CN" altLang="en-US" dirty="0"/>
              <a:t>向下舍入：算术右移</a:t>
            </a:r>
            <a:r>
              <a:rPr lang="en-US" altLang="zh-CN" dirty="0"/>
              <a:t>&gt;&gt;</a:t>
            </a:r>
          </a:p>
          <a:p>
            <a:r>
              <a:rPr lang="zh-CN" altLang="en-US" dirty="0"/>
              <a:t>向</a:t>
            </a:r>
            <a:r>
              <a:rPr lang="en-US" altLang="zh-CN" dirty="0"/>
              <a:t>0</a:t>
            </a:r>
            <a:r>
              <a:rPr lang="zh-CN" altLang="en-US" dirty="0"/>
              <a:t>舍入：整数除法</a:t>
            </a:r>
            <a:r>
              <a:rPr lang="en-US" altLang="zh-CN" dirty="0"/>
              <a:t>a/b</a:t>
            </a:r>
          </a:p>
          <a:p>
            <a:r>
              <a:rPr lang="zh-CN" altLang="en-US" dirty="0"/>
              <a:t>向偶数舍入：默认的</a:t>
            </a:r>
            <a:endParaRPr lang="en-US" altLang="zh-CN" dirty="0"/>
          </a:p>
          <a:p>
            <a:r>
              <a:rPr lang="zh-CN" altLang="en-US" dirty="0"/>
              <a:t>只有中间值（</a:t>
            </a:r>
            <a:r>
              <a:rPr lang="en-US" altLang="zh-CN" dirty="0"/>
              <a:t>XXX.YYYY1000</a:t>
            </a:r>
            <a:r>
              <a:rPr lang="zh-CN" altLang="en-US" dirty="0"/>
              <a:t>）</a:t>
            </a:r>
            <a:r>
              <a:rPr lang="en-US" altLang="zh-CN" baseline="-25000" dirty="0"/>
              <a:t>2</a:t>
            </a:r>
            <a:r>
              <a:rPr lang="zh-CN" altLang="en-US" dirty="0"/>
              <a:t>才向“偶数”舍入</a:t>
            </a:r>
            <a:endParaRPr lang="en-US" altLang="zh-CN" dirty="0"/>
          </a:p>
          <a:p>
            <a:r>
              <a:rPr lang="zh-CN" altLang="en-US" dirty="0"/>
              <a:t>最低有效位倾向于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E2E22F-8F55-4BCE-AF87-6D0AE97C521D}"/>
              </a:ext>
            </a:extLst>
          </p:cNvPr>
          <p:cNvSpPr/>
          <p:nvPr/>
        </p:nvSpPr>
        <p:spPr>
          <a:xfrm>
            <a:off x="-114383" y="-77878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上节课回顾</a:t>
            </a:r>
          </a:p>
        </p:txBody>
      </p:sp>
    </p:spTree>
    <p:extLst>
      <p:ext uri="{BB962C8B-B14F-4D97-AF65-F5344CB8AC3E}">
        <p14:creationId xmlns:p14="http://schemas.microsoft.com/office/powerpoint/2010/main" val="204138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964A6-1EF5-481E-B97F-15D099C0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1FF396-2BCF-4794-B574-E1532DFC1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可以</a:t>
            </a:r>
            <a:r>
              <a:rPr lang="zh-CN" altLang="en-US" dirty="0">
                <a:solidFill>
                  <a:srgbClr val="FF0000"/>
                </a:solidFill>
              </a:rPr>
              <a:t>交换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注意这里交换的含义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en-US" altLang="zh-CN" dirty="0"/>
              <a:t> If(</a:t>
            </a:r>
            <a:r>
              <a:rPr lang="en-US" altLang="zh-CN" dirty="0" err="1"/>
              <a:t>a+b</a:t>
            </a:r>
            <a:r>
              <a:rPr lang="en-US" altLang="zh-CN" dirty="0"/>
              <a:t>==</a:t>
            </a:r>
            <a:r>
              <a:rPr lang="en-US" altLang="zh-CN" dirty="0" err="1"/>
              <a:t>b+a</a:t>
            </a:r>
            <a:r>
              <a:rPr lang="en-US" altLang="zh-CN" dirty="0"/>
              <a:t>){;}</a:t>
            </a:r>
            <a:r>
              <a:rPr lang="zh-CN" altLang="en-US" dirty="0">
                <a:solidFill>
                  <a:srgbClr val="FF0000"/>
                </a:solidFill>
              </a:rPr>
              <a:t>不能</a:t>
            </a:r>
            <a:r>
              <a:rPr lang="zh-CN" altLang="en-US" dirty="0"/>
              <a:t>优化为</a:t>
            </a:r>
            <a:r>
              <a:rPr lang="en-US" altLang="zh-CN" dirty="0"/>
              <a:t>if(1){;}</a:t>
            </a:r>
            <a:endParaRPr lang="sv-SE" altLang="zh-CN" dirty="0"/>
          </a:p>
          <a:p>
            <a:r>
              <a:rPr lang="zh-CN" altLang="en-US" dirty="0"/>
              <a:t>不可结合（扔掉小尾巴），不可分配（</a:t>
            </a:r>
            <a:r>
              <a:rPr lang="en-US" altLang="zh-CN" dirty="0"/>
              <a:t>inf-inf=</a:t>
            </a:r>
            <a:r>
              <a:rPr lang="en-US" altLang="zh-CN" dirty="0" err="1"/>
              <a:t>NaN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除了</a:t>
            </a:r>
            <a:r>
              <a:rPr lang="en-US" altLang="zh-CN" dirty="0" err="1"/>
              <a:t>NaN</a:t>
            </a:r>
            <a:r>
              <a:rPr lang="zh-CN" altLang="en-US" dirty="0"/>
              <a:t>和</a:t>
            </a:r>
            <a:r>
              <a:rPr lang="en-US" altLang="zh-CN" dirty="0"/>
              <a:t>inf,-inf</a:t>
            </a:r>
            <a:r>
              <a:rPr lang="zh-CN" altLang="en-US" dirty="0"/>
              <a:t>，保留单调性</a:t>
            </a:r>
            <a:endParaRPr lang="en-US" altLang="zh-CN" dirty="0"/>
          </a:p>
          <a:p>
            <a:r>
              <a:rPr lang="zh-CN" altLang="en-US" dirty="0"/>
              <a:t>有</a:t>
            </a:r>
            <a:r>
              <a:rPr lang="en-US" altLang="zh-CN" dirty="0" err="1"/>
              <a:t>NaN</a:t>
            </a:r>
            <a:r>
              <a:rPr lang="en-US" altLang="zh-CN" dirty="0"/>
              <a:t> </a:t>
            </a:r>
            <a:r>
              <a:rPr lang="zh-CN" altLang="en-US" dirty="0"/>
              <a:t>且比较运算符不为</a:t>
            </a:r>
            <a:r>
              <a:rPr lang="en-US" altLang="zh-CN" dirty="0"/>
              <a:t>!= </a:t>
            </a:r>
            <a:r>
              <a:rPr lang="zh-CN" altLang="en-US" dirty="0"/>
              <a:t>时返回</a:t>
            </a:r>
            <a:r>
              <a:rPr lang="en-US" altLang="zh-CN" dirty="0"/>
              <a:t>false , </a:t>
            </a:r>
            <a:r>
              <a:rPr lang="zh-CN" altLang="en-US" dirty="0"/>
              <a:t>为</a:t>
            </a:r>
            <a:r>
              <a:rPr lang="en-US" altLang="zh-CN" dirty="0"/>
              <a:t>!= </a:t>
            </a:r>
            <a:r>
              <a:rPr lang="zh-CN" altLang="en-US" dirty="0"/>
              <a:t>返回</a:t>
            </a:r>
            <a:r>
              <a:rPr lang="en-US" altLang="zh-CN" dirty="0"/>
              <a:t>true</a:t>
            </a:r>
          </a:p>
          <a:p>
            <a:r>
              <a:rPr lang="sv-SE" altLang="zh-CN" dirty="0"/>
              <a:t>NaN==NaN(false) , NaN!=NaN(true)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94C74A-DB80-4D7E-B68C-264C5993A294}"/>
              </a:ext>
            </a:extLst>
          </p:cNvPr>
          <p:cNvSpPr/>
          <p:nvPr/>
        </p:nvSpPr>
        <p:spPr>
          <a:xfrm>
            <a:off x="-114383" y="-77878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上节课回顾</a:t>
            </a:r>
          </a:p>
        </p:txBody>
      </p:sp>
    </p:spTree>
    <p:extLst>
      <p:ext uri="{BB962C8B-B14F-4D97-AF65-F5344CB8AC3E}">
        <p14:creationId xmlns:p14="http://schemas.microsoft.com/office/powerpoint/2010/main" val="146017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6B8503-E053-42BF-8743-5BF1A8E98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967" y="1052383"/>
            <a:ext cx="9144000" cy="2387600"/>
          </a:xfrm>
        </p:spPr>
        <p:txBody>
          <a:bodyPr/>
          <a:lstStyle/>
          <a:p>
            <a:r>
              <a:rPr lang="en-US" altLang="zh-CN" dirty="0"/>
              <a:t>10.12</a:t>
            </a:r>
            <a:r>
              <a:rPr lang="zh-CN" altLang="en-US" dirty="0"/>
              <a:t>机器级编程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FDCA56B-FFA9-4DC0-BFAB-006B30732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altLang="zh-CN" dirty="0"/>
              <a:t>TA: </a:t>
            </a:r>
            <a:r>
              <a:rPr lang="zh-CN" altLang="en-US" dirty="0"/>
              <a:t>李浩雨</a:t>
            </a:r>
            <a:r>
              <a:rPr lang="en-US" altLang="zh-CN" dirty="0"/>
              <a:t>  </a:t>
            </a:r>
            <a:r>
              <a:rPr lang="zh-CN" altLang="en-US" dirty="0"/>
              <a:t>施朱鸣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BA62F4-ADC2-4C84-8FFA-1DD79129BF59}"/>
              </a:ext>
            </a:extLst>
          </p:cNvPr>
          <p:cNvSpPr/>
          <p:nvPr/>
        </p:nvSpPr>
        <p:spPr>
          <a:xfrm>
            <a:off x="124258" y="-93880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577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E5ED0-4749-452A-9F06-34C211DC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09708"/>
            <a:ext cx="9692640" cy="855521"/>
          </a:xfrm>
        </p:spPr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09A9880-F3E5-408F-B75D-97A76E88E1E6}"/>
              </a:ext>
            </a:extLst>
          </p:cNvPr>
          <p:cNvGrpSpPr/>
          <p:nvPr/>
        </p:nvGrpSpPr>
        <p:grpSpPr>
          <a:xfrm>
            <a:off x="6096000" y="1502228"/>
            <a:ext cx="5408395" cy="4698124"/>
            <a:chOff x="1342972" y="307911"/>
            <a:chExt cx="9433886" cy="819495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CB934A9-4574-47AE-843F-9DADFC7FA0F4}"/>
                </a:ext>
              </a:extLst>
            </p:cNvPr>
            <p:cNvSpPr/>
            <p:nvPr/>
          </p:nvSpPr>
          <p:spPr>
            <a:xfrm>
              <a:off x="5108244" y="307911"/>
              <a:ext cx="5668614" cy="8194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6AF263-CE43-4224-84B0-D1B8A01B117F}"/>
                </a:ext>
              </a:extLst>
            </p:cNvPr>
            <p:cNvSpPr/>
            <p:nvPr/>
          </p:nvSpPr>
          <p:spPr>
            <a:xfrm>
              <a:off x="1342972" y="2805940"/>
              <a:ext cx="1996751" cy="199675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DBBCB1D-4EEC-4354-A5EF-0E15F9C571A1}"/>
                </a:ext>
              </a:extLst>
            </p:cNvPr>
            <p:cNvCxnSpPr/>
            <p:nvPr/>
          </p:nvCxnSpPr>
          <p:spPr>
            <a:xfrm>
              <a:off x="1846824" y="2291177"/>
              <a:ext cx="0" cy="1212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63103A5-472F-4BB8-8CF8-D3C114710D97}"/>
                </a:ext>
              </a:extLst>
            </p:cNvPr>
            <p:cNvCxnSpPr/>
            <p:nvPr/>
          </p:nvCxnSpPr>
          <p:spPr>
            <a:xfrm>
              <a:off x="1688204" y="3093609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68D3DEA-C495-432E-9AE4-1E08A041EAD5}"/>
                </a:ext>
              </a:extLst>
            </p:cNvPr>
            <p:cNvCxnSpPr/>
            <p:nvPr/>
          </p:nvCxnSpPr>
          <p:spPr>
            <a:xfrm>
              <a:off x="1688204" y="329888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B8C68CD-D526-4093-8514-702C5E21393E}"/>
                </a:ext>
              </a:extLst>
            </p:cNvPr>
            <p:cNvCxnSpPr/>
            <p:nvPr/>
          </p:nvCxnSpPr>
          <p:spPr>
            <a:xfrm>
              <a:off x="1688204" y="3504156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9A01271-58AE-43D8-8D55-2D9B61DF1EBE}"/>
                </a:ext>
              </a:extLst>
            </p:cNvPr>
            <p:cNvCxnSpPr/>
            <p:nvPr/>
          </p:nvCxnSpPr>
          <p:spPr>
            <a:xfrm>
              <a:off x="1688204" y="3718760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65B9D0E-C36D-461B-887A-23DE35D8E0F2}"/>
                </a:ext>
              </a:extLst>
            </p:cNvPr>
            <p:cNvCxnSpPr/>
            <p:nvPr/>
          </p:nvCxnSpPr>
          <p:spPr>
            <a:xfrm>
              <a:off x="1688204" y="392403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F4AF0D0-A7DB-4F0C-8539-1A6688CB3A85}"/>
                </a:ext>
              </a:extLst>
            </p:cNvPr>
            <p:cNvCxnSpPr/>
            <p:nvPr/>
          </p:nvCxnSpPr>
          <p:spPr>
            <a:xfrm>
              <a:off x="1688204" y="4110646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A2744B4-078A-4D26-80A8-B6BC5ECC7142}"/>
                </a:ext>
              </a:extLst>
            </p:cNvPr>
            <p:cNvCxnSpPr/>
            <p:nvPr/>
          </p:nvCxnSpPr>
          <p:spPr>
            <a:xfrm>
              <a:off x="1688204" y="4325250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BA2E27-6951-4202-B312-930AB958DD99}"/>
                </a:ext>
              </a:extLst>
            </p:cNvPr>
            <p:cNvCxnSpPr/>
            <p:nvPr/>
          </p:nvCxnSpPr>
          <p:spPr>
            <a:xfrm>
              <a:off x="1688204" y="453052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842CC53-B1EE-4A2E-B173-7D29623CEE2A}"/>
                </a:ext>
              </a:extLst>
            </p:cNvPr>
            <p:cNvSpPr/>
            <p:nvPr/>
          </p:nvSpPr>
          <p:spPr>
            <a:xfrm>
              <a:off x="1342972" y="1899291"/>
              <a:ext cx="1035696" cy="3799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PC</a:t>
              </a:r>
              <a:endParaRPr lang="zh-CN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0779210-547A-47A2-86C3-87B3958733B5}"/>
                </a:ext>
              </a:extLst>
            </p:cNvPr>
            <p:cNvSpPr/>
            <p:nvPr/>
          </p:nvSpPr>
          <p:spPr>
            <a:xfrm>
              <a:off x="1777647" y="4855789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指令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13B7810-1622-4EBB-973C-DCF502938AE7}"/>
                </a:ext>
              </a:extLst>
            </p:cNvPr>
            <p:cNvSpPr/>
            <p:nvPr/>
          </p:nvSpPr>
          <p:spPr>
            <a:xfrm>
              <a:off x="8687435" y="517552"/>
              <a:ext cx="1872334" cy="71951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zh-CN" altLang="en-US" sz="12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7F39FB4-6E7D-4659-BFC1-4CF6B6596B52}"/>
                </a:ext>
              </a:extLst>
            </p:cNvPr>
            <p:cNvSpPr/>
            <p:nvPr/>
          </p:nvSpPr>
          <p:spPr>
            <a:xfrm>
              <a:off x="8690543" y="1084651"/>
              <a:ext cx="1872335" cy="10336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栈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200464C-F568-4ABF-B80D-E8B58D0369C0}"/>
                </a:ext>
              </a:extLst>
            </p:cNvPr>
            <p:cNvSpPr/>
            <p:nvPr/>
          </p:nvSpPr>
          <p:spPr>
            <a:xfrm>
              <a:off x="8690543" y="5651798"/>
              <a:ext cx="1872334" cy="1427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堆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A8C49EE-0AC5-4AD3-9569-87F055D4B37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7655" y="2118281"/>
              <a:ext cx="0" cy="10006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682CA84-1A1F-47A8-81D9-64D4539DA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0652" y="4802690"/>
              <a:ext cx="0" cy="7768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09CC214-B200-4FFD-92DC-01CBA8564629}"/>
                </a:ext>
              </a:extLst>
            </p:cNvPr>
            <p:cNvSpPr/>
            <p:nvPr/>
          </p:nvSpPr>
          <p:spPr>
            <a:xfrm>
              <a:off x="5297341" y="4375930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通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70C42D3-B713-4A56-988D-B40604F16950}"/>
                </a:ext>
              </a:extLst>
            </p:cNvPr>
            <p:cNvSpPr/>
            <p:nvPr/>
          </p:nvSpPr>
          <p:spPr>
            <a:xfrm>
              <a:off x="5297341" y="4982420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目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194BF04-F477-45D1-B703-875F561AD256}"/>
                </a:ext>
              </a:extLst>
            </p:cNvPr>
            <p:cNvSpPr/>
            <p:nvPr/>
          </p:nvSpPr>
          <p:spPr>
            <a:xfrm>
              <a:off x="5297341" y="4679641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用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2DAB1BC-9F00-4E2E-943F-F754568E3955}"/>
                </a:ext>
              </a:extLst>
            </p:cNvPr>
            <p:cNvSpPr/>
            <p:nvPr/>
          </p:nvSpPr>
          <p:spPr>
            <a:xfrm>
              <a:off x="5297341" y="5286131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的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C0D54C4-C83C-4394-B77E-00356BA39B64}"/>
                </a:ext>
              </a:extLst>
            </p:cNvPr>
            <p:cNvSpPr/>
            <p:nvPr/>
          </p:nvSpPr>
          <p:spPr>
            <a:xfrm>
              <a:off x="5297341" y="5590256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寄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CC17354-5662-4026-9DBD-CF3EFDFDCB7F}"/>
                </a:ext>
              </a:extLst>
            </p:cNvPr>
            <p:cNvSpPr/>
            <p:nvPr/>
          </p:nvSpPr>
          <p:spPr>
            <a:xfrm>
              <a:off x="5297341" y="6196745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器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95E22C8-D04B-4A8F-954F-6B673E817627}"/>
                </a:ext>
              </a:extLst>
            </p:cNvPr>
            <p:cNvSpPr/>
            <p:nvPr/>
          </p:nvSpPr>
          <p:spPr>
            <a:xfrm>
              <a:off x="5297341" y="5893967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存</a:t>
              </a: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69EEA326-7903-4C23-B415-68A98C2F861B}"/>
                </a:ext>
              </a:extLst>
            </p:cNvPr>
            <p:cNvSpPr/>
            <p:nvPr/>
          </p:nvSpPr>
          <p:spPr>
            <a:xfrm>
              <a:off x="3804443" y="4473578"/>
              <a:ext cx="1041273" cy="41212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04F09E-802D-4696-9DB0-B677A5FD6022}"/>
                </a:ext>
              </a:extLst>
            </p:cNvPr>
            <p:cNvSpPr/>
            <p:nvPr/>
          </p:nvSpPr>
          <p:spPr>
            <a:xfrm>
              <a:off x="3679056" y="4021003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控制</a:t>
              </a:r>
            </a:p>
          </p:txBody>
        </p:sp>
        <p:sp>
          <p:nvSpPr>
            <p:cNvPr id="44" name="箭头: 左右 43">
              <a:extLst>
                <a:ext uri="{FF2B5EF4-FFF2-40B4-BE49-F238E27FC236}">
                  <a16:creationId xmlns:a16="http://schemas.microsoft.com/office/drawing/2014/main" id="{CCDA1DFA-7A0E-4A88-A90C-7BEC22BDE94D}"/>
                </a:ext>
              </a:extLst>
            </p:cNvPr>
            <p:cNvSpPr/>
            <p:nvPr/>
          </p:nvSpPr>
          <p:spPr>
            <a:xfrm>
              <a:off x="7352522" y="5286131"/>
              <a:ext cx="1175658" cy="412127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F017F9-4F5D-412A-82FF-A277798E5626}"/>
                </a:ext>
              </a:extLst>
            </p:cNvPr>
            <p:cNvSpPr/>
            <p:nvPr/>
          </p:nvSpPr>
          <p:spPr>
            <a:xfrm>
              <a:off x="9059900" y="7843106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数据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BAD48B8-B085-4AFF-A128-894C077ACDFF}"/>
                </a:ext>
              </a:extLst>
            </p:cNvPr>
            <p:cNvSpPr/>
            <p:nvPr/>
          </p:nvSpPr>
          <p:spPr>
            <a:xfrm>
              <a:off x="3679054" y="1404405"/>
              <a:ext cx="1127400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影响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F7B1374-356B-477F-B842-21363B9198C1}"/>
                </a:ext>
              </a:extLst>
            </p:cNvPr>
            <p:cNvSpPr/>
            <p:nvPr/>
          </p:nvSpPr>
          <p:spPr>
            <a:xfrm>
              <a:off x="7789489" y="4769871"/>
              <a:ext cx="322225" cy="53685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EE88815A-8B0D-4715-AF94-8CD7851E9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4" y="1502228"/>
            <a:ext cx="5568422" cy="486696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一种不严格的理解方式（在学完</a:t>
            </a:r>
            <a:r>
              <a:rPr lang="en-US" altLang="zh-CN" dirty="0"/>
              <a:t>Cache</a:t>
            </a:r>
            <a:r>
              <a:rPr lang="zh-CN" altLang="en-US" dirty="0"/>
              <a:t>和链接之后会严格化）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一个程序的执行需要有指令和数据两部分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计算机内存中有一部分空间存放指令</a:t>
            </a:r>
            <a:r>
              <a:rPr lang="en-US" altLang="zh-CN" sz="2400" dirty="0"/>
              <a:t>(</a:t>
            </a:r>
            <a:r>
              <a:rPr lang="zh-CN" altLang="en-US" sz="2400" dirty="0"/>
              <a:t>第七章会学</a:t>
            </a:r>
            <a:r>
              <a:rPr lang="en-US" altLang="zh-CN" sz="2400" dirty="0"/>
              <a:t>)</a:t>
            </a:r>
            <a:r>
              <a:rPr lang="zh-CN" altLang="en-US" sz="2400" dirty="0"/>
              <a:t>，也有专门的部分存放数据</a:t>
            </a:r>
            <a:r>
              <a:rPr lang="en-US" altLang="zh-CN" sz="2400" dirty="0"/>
              <a:t>(</a:t>
            </a:r>
            <a:r>
              <a:rPr lang="zh-CN" altLang="en-US" sz="2400" dirty="0"/>
              <a:t>例如堆栈，但并不全在堆栈中</a:t>
            </a:r>
            <a:r>
              <a:rPr lang="en-US" altLang="zh-CN" sz="2400" dirty="0"/>
              <a:t>)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D838EEF-8088-4E96-8A11-60EA5D542700}"/>
              </a:ext>
            </a:extLst>
          </p:cNvPr>
          <p:cNvSpPr/>
          <p:nvPr/>
        </p:nvSpPr>
        <p:spPr>
          <a:xfrm>
            <a:off x="8575299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条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4DDBE6C-7856-4F31-A918-20A66EA28766}"/>
              </a:ext>
            </a:extLst>
          </p:cNvPr>
          <p:cNvSpPr/>
          <p:nvPr/>
        </p:nvSpPr>
        <p:spPr>
          <a:xfrm>
            <a:off x="8816413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件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C4CBF1F-091A-4D2B-8CCF-14F4FAD22F3A}"/>
              </a:ext>
            </a:extLst>
          </p:cNvPr>
          <p:cNvSpPr/>
          <p:nvPr/>
        </p:nvSpPr>
        <p:spPr>
          <a:xfrm>
            <a:off x="9057527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码</a:t>
            </a: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E2B4CD6E-BF89-4856-999D-9B0FC76FA4AF}"/>
              </a:ext>
            </a:extLst>
          </p:cNvPr>
          <p:cNvSpPr/>
          <p:nvPr/>
        </p:nvSpPr>
        <p:spPr>
          <a:xfrm rot="10800000">
            <a:off x="7010448" y="2419261"/>
            <a:ext cx="1478344" cy="24273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95166D3-8F3B-48B0-BC42-59B2AD7C5D32}"/>
              </a:ext>
            </a:extLst>
          </p:cNvPr>
          <p:cNvSpPr/>
          <p:nvPr/>
        </p:nvSpPr>
        <p:spPr>
          <a:xfrm>
            <a:off x="124258" y="-84549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4192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2310</Words>
  <Application>Microsoft Office PowerPoint</Application>
  <PresentationFormat>宽屏</PresentationFormat>
  <Paragraphs>332</Paragraphs>
  <Slides>36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等线</vt:lpstr>
      <vt:lpstr>等线 Light</vt:lpstr>
      <vt:lpstr>宋体</vt:lpstr>
      <vt:lpstr>Arial</vt:lpstr>
      <vt:lpstr>Cambria Math</vt:lpstr>
      <vt:lpstr>Wingdings</vt:lpstr>
      <vt:lpstr>Office 主题​​</vt:lpstr>
      <vt:lpstr>整数</vt:lpstr>
      <vt:lpstr>整数</vt:lpstr>
      <vt:lpstr>*例题</vt:lpstr>
      <vt:lpstr>整数</vt:lpstr>
      <vt:lpstr>浮点数</vt:lpstr>
      <vt:lpstr>浮点舍入</vt:lpstr>
      <vt:lpstr>浮点运算</vt:lpstr>
      <vt:lpstr>10.12机器级编程</vt:lpstr>
      <vt:lpstr>Overview</vt:lpstr>
      <vt:lpstr>Overview</vt:lpstr>
      <vt:lpstr>Overview</vt:lpstr>
      <vt:lpstr>汇编与反汇编</vt:lpstr>
      <vt:lpstr>数据格式</vt:lpstr>
      <vt:lpstr>寄存器</vt:lpstr>
      <vt:lpstr>操作数</vt:lpstr>
      <vt:lpstr>数据传送指令</vt:lpstr>
      <vt:lpstr>数据传送指令</vt:lpstr>
      <vt:lpstr>数据传送指令</vt:lpstr>
      <vt:lpstr>数据传送指令</vt:lpstr>
      <vt:lpstr>数据传送指令</vt:lpstr>
      <vt:lpstr>栈操作指令</vt:lpstr>
      <vt:lpstr>算术和逻辑操作：熟悉这些指令</vt:lpstr>
      <vt:lpstr>算术和逻辑操作：熟悉这些指令</vt:lpstr>
      <vt:lpstr>如何控制？条件码</vt:lpstr>
      <vt:lpstr>SET指令</vt:lpstr>
      <vt:lpstr>跳转和条件跳转</vt:lpstr>
      <vt:lpstr>细节问题</vt:lpstr>
      <vt:lpstr>细节问题</vt:lpstr>
      <vt:lpstr>PowerPoint 演示文稿</vt:lpstr>
      <vt:lpstr>PC寻址：目标地址-下一指令地址</vt:lpstr>
      <vt:lpstr>条件分支长什么样子？</vt:lpstr>
      <vt:lpstr>条件分支的替代：条件传送</vt:lpstr>
      <vt:lpstr>switch跳转表不是不停if else</vt:lpstr>
      <vt:lpstr>运行时栈的结构</vt:lpstr>
      <vt:lpstr>栈与函数调用</vt:lpstr>
      <vt:lpstr>栈与函数调用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Haoyu Li</dc:creator>
  <cp:lastModifiedBy>Haoyu Li</cp:lastModifiedBy>
  <cp:revision>41</cp:revision>
  <dcterms:created xsi:type="dcterms:W3CDTF">2021-10-08T07:13:21Z</dcterms:created>
  <dcterms:modified xsi:type="dcterms:W3CDTF">2021-10-19T10:13:30Z</dcterms:modified>
</cp:coreProperties>
</file>